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9" r:id="rId5"/>
  </p:sldMasterIdLst>
  <p:notesMasterIdLst>
    <p:notesMasterId r:id="rId73"/>
  </p:notesMasterIdLst>
  <p:sldIdLst>
    <p:sldId id="257" r:id="rId6"/>
    <p:sldId id="2993" r:id="rId7"/>
    <p:sldId id="3005" r:id="rId8"/>
    <p:sldId id="3078" r:id="rId9"/>
    <p:sldId id="317" r:id="rId10"/>
    <p:sldId id="2983" r:id="rId11"/>
    <p:sldId id="3031" r:id="rId12"/>
    <p:sldId id="3088" r:id="rId13"/>
    <p:sldId id="3089" r:id="rId14"/>
    <p:sldId id="504" r:id="rId15"/>
    <p:sldId id="3073" r:id="rId16"/>
    <p:sldId id="3074" r:id="rId17"/>
    <p:sldId id="3056" r:id="rId18"/>
    <p:sldId id="1563" r:id="rId19"/>
    <p:sldId id="3048" r:id="rId20"/>
    <p:sldId id="3090" r:id="rId21"/>
    <p:sldId id="3050" r:id="rId22"/>
    <p:sldId id="3075" r:id="rId23"/>
    <p:sldId id="3076" r:id="rId24"/>
    <p:sldId id="3077" r:id="rId25"/>
    <p:sldId id="3091" r:id="rId26"/>
    <p:sldId id="3092" r:id="rId27"/>
    <p:sldId id="3053" r:id="rId28"/>
    <p:sldId id="276" r:id="rId29"/>
    <p:sldId id="3081" r:id="rId30"/>
    <p:sldId id="3082" r:id="rId31"/>
    <p:sldId id="3083" r:id="rId32"/>
    <p:sldId id="3084" r:id="rId33"/>
    <p:sldId id="3085" r:id="rId34"/>
    <p:sldId id="3086" r:id="rId35"/>
    <p:sldId id="3087" r:id="rId36"/>
    <p:sldId id="3026" r:id="rId37"/>
    <p:sldId id="2995" r:id="rId38"/>
    <p:sldId id="1377" r:id="rId39"/>
    <p:sldId id="1421" r:id="rId40"/>
    <p:sldId id="1443" r:id="rId41"/>
    <p:sldId id="1312" r:id="rId42"/>
    <p:sldId id="1446" r:id="rId43"/>
    <p:sldId id="3042" r:id="rId44"/>
    <p:sldId id="3024" r:id="rId45"/>
    <p:sldId id="1439" r:id="rId46"/>
    <p:sldId id="1391" r:id="rId47"/>
    <p:sldId id="1394" r:id="rId48"/>
    <p:sldId id="1393" r:id="rId49"/>
    <p:sldId id="3008" r:id="rId50"/>
    <p:sldId id="3041" r:id="rId51"/>
    <p:sldId id="3015" r:id="rId52"/>
    <p:sldId id="2065" r:id="rId53"/>
    <p:sldId id="3040" r:id="rId54"/>
    <p:sldId id="2999" r:id="rId55"/>
    <p:sldId id="3014" r:id="rId56"/>
    <p:sldId id="320" r:id="rId57"/>
    <p:sldId id="322" r:id="rId58"/>
    <p:sldId id="326" r:id="rId59"/>
    <p:sldId id="1301" r:id="rId60"/>
    <p:sldId id="1337" r:id="rId61"/>
    <p:sldId id="325" r:id="rId62"/>
    <p:sldId id="1280" r:id="rId63"/>
    <p:sldId id="2979" r:id="rId64"/>
    <p:sldId id="3052" r:id="rId65"/>
    <p:sldId id="2980" r:id="rId66"/>
    <p:sldId id="2981" r:id="rId67"/>
    <p:sldId id="1239" r:id="rId68"/>
    <p:sldId id="351" r:id="rId69"/>
    <p:sldId id="1336" r:id="rId70"/>
    <p:sldId id="3023" r:id="rId71"/>
    <p:sldId id="3022"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22E23F8-352C-448C-8C14-342CD20FDFF1}">
          <p14:sldIdLst>
            <p14:sldId id="257"/>
            <p14:sldId id="2993"/>
            <p14:sldId id="3005"/>
            <p14:sldId id="3078"/>
            <p14:sldId id="317"/>
            <p14:sldId id="2983"/>
            <p14:sldId id="3031"/>
            <p14:sldId id="3088"/>
            <p14:sldId id="3089"/>
          </p14:sldIdLst>
        </p14:section>
        <p14:section name="Suicide Risk in Vet Population" id="{27B16EDE-5258-47DB-A37D-B949C9ECFBB1}">
          <p14:sldIdLst>
            <p14:sldId id="504"/>
            <p14:sldId id="3073"/>
            <p14:sldId id="3074"/>
            <p14:sldId id="3056"/>
            <p14:sldId id="1563"/>
            <p14:sldId id="3048"/>
            <p14:sldId id="3090"/>
            <p14:sldId id="3050"/>
            <p14:sldId id="3075"/>
            <p14:sldId id="3076"/>
            <p14:sldId id="3077"/>
            <p14:sldId id="3091"/>
            <p14:sldId id="3092"/>
            <p14:sldId id="3053"/>
            <p14:sldId id="276"/>
            <p14:sldId id="3081"/>
            <p14:sldId id="3082"/>
            <p14:sldId id="3083"/>
            <p14:sldId id="3084"/>
            <p14:sldId id="3085"/>
            <p14:sldId id="3086"/>
            <p14:sldId id="3087"/>
          </p14:sldIdLst>
        </p14:section>
        <p14:section name="SP 2.0 &amp; Public Health Strategy" id="{DEB6A4ED-C172-4461-8B0F-6A88AF26F13F}">
          <p14:sldIdLst>
            <p14:sldId id="3026"/>
            <p14:sldId id="2995"/>
            <p14:sldId id="1377"/>
          </p14:sldIdLst>
        </p14:section>
        <p14:section name="SP 2.0 &amp; CBI-SP" id="{A20ED537-C3A1-4E6E-8312-CDE9A3E7EBA5}">
          <p14:sldIdLst>
            <p14:sldId id="1421"/>
            <p14:sldId id="1443"/>
            <p14:sldId id="1312"/>
            <p14:sldId id="1446"/>
            <p14:sldId id="3042"/>
            <p14:sldId id="3024"/>
            <p14:sldId id="1439"/>
            <p14:sldId id="1391"/>
            <p14:sldId id="1394"/>
            <p14:sldId id="1393"/>
            <p14:sldId id="3008"/>
            <p14:sldId id="3041"/>
            <p14:sldId id="3015"/>
            <p14:sldId id="2065"/>
            <p14:sldId id="3040"/>
            <p14:sldId id="2999"/>
            <p14:sldId id="3014"/>
          </p14:sldIdLst>
        </p14:section>
        <p14:section name="Suicide Prevention Resources" id="{D5AF45EA-D317-4EF1-9D91-BD5E299EC054}">
          <p14:sldIdLst>
            <p14:sldId id="320"/>
            <p14:sldId id="322"/>
            <p14:sldId id="326"/>
            <p14:sldId id="1301"/>
            <p14:sldId id="1337"/>
            <p14:sldId id="325"/>
            <p14:sldId id="1280"/>
            <p14:sldId id="2979"/>
            <p14:sldId id="3052"/>
            <p14:sldId id="2980"/>
            <p14:sldId id="2981"/>
            <p14:sldId id="1239"/>
            <p14:sldId id="351"/>
            <p14:sldId id="1336"/>
            <p14:sldId id="3023"/>
            <p14:sldId id="3022"/>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Basmenji, Maryam" initials="BM" lastIdx="1" clrIdx="6">
    <p:extLst>
      <p:ext uri="{19B8F6BF-5375-455C-9EA6-DF929625EA0E}">
        <p15:presenceInfo xmlns:p15="http://schemas.microsoft.com/office/powerpoint/2012/main" userId="S::maryam.basmenji@va.gov::d4338e18-9d48-4993-8260-2fdf76deeb64" providerId="AD"/>
      </p:ext>
    </p:extLst>
  </p:cmAuthor>
  <p:cmAuthor id="1" name="Brittany Dinatale" initials="BD" lastIdx="16" clrIdx="0">
    <p:extLst>
      <p:ext uri="{19B8F6BF-5375-455C-9EA6-DF929625EA0E}">
        <p15:presenceInfo xmlns:p15="http://schemas.microsoft.com/office/powerpoint/2012/main" userId="S::bdinatale@erpi.net::4c8731d5-cc27-481f-b8c0-d7c9139b6463" providerId="AD"/>
      </p:ext>
    </p:extLst>
  </p:cmAuthor>
  <p:cmAuthor id="8" name="Hopman, Tammy K." initials="HK" lastIdx="1" clrIdx="7">
    <p:extLst>
      <p:ext uri="{19B8F6BF-5375-455C-9EA6-DF929625EA0E}">
        <p15:presenceInfo xmlns:p15="http://schemas.microsoft.com/office/powerpoint/2012/main" userId="S::tammy.hopman@va.gov::de1ad983-1b67-46b4-aa50-52563566ed5d" providerId="AD"/>
      </p:ext>
    </p:extLst>
  </p:cmAuthor>
  <p:cmAuthor id="2" name="Kirsten Reed" initials="KR" lastIdx="19" clrIdx="1">
    <p:extLst>
      <p:ext uri="{19B8F6BF-5375-455C-9EA6-DF929625EA0E}">
        <p15:presenceInfo xmlns:p15="http://schemas.microsoft.com/office/powerpoint/2012/main" userId="S::KReed@erpi.net::6d7e1131-8da3-4a75-a8e4-cd1929a8ecb4" providerId="AD"/>
      </p:ext>
    </p:extLst>
  </p:cmAuthor>
  <p:cmAuthor id="9" name="Witham, Gayle M" initials="WGM" lastIdx="1" clrIdx="8">
    <p:extLst>
      <p:ext uri="{19B8F6BF-5375-455C-9EA6-DF929625EA0E}">
        <p15:presenceInfo xmlns:p15="http://schemas.microsoft.com/office/powerpoint/2012/main" userId="S::Gayle.Witham@va.gov::120f3a87-f0e6-4ff4-975b-43b5eb1c9245" providerId="AD"/>
      </p:ext>
    </p:extLst>
  </p:cmAuthor>
  <p:cmAuthor id="3" name="Fredritz, Kristi L. (VHACLE)" initials="F(" lastIdx="16" clrIdx="2">
    <p:extLst>
      <p:ext uri="{19B8F6BF-5375-455C-9EA6-DF929625EA0E}">
        <p15:presenceInfo xmlns:p15="http://schemas.microsoft.com/office/powerpoint/2012/main" userId="S::kristi.fredritz@va.gov::8b4ee612-3a07-41af-8f43-b0406138fe1a" providerId="AD"/>
      </p:ext>
    </p:extLst>
  </p:cmAuthor>
  <p:cmAuthor id="4" name="Faue, Jessica M." initials="FM" lastIdx="10" clrIdx="3">
    <p:extLst>
      <p:ext uri="{19B8F6BF-5375-455C-9EA6-DF929625EA0E}">
        <p15:presenceInfo xmlns:p15="http://schemas.microsoft.com/office/powerpoint/2012/main" userId="S::jessica.faue@va.gov::430c05dd-f2d7-4e64-acd9-052d46edc5eb" providerId="AD"/>
      </p:ext>
    </p:extLst>
  </p:cmAuthor>
  <p:cmAuthor id="5" name="Payne, Perry L." initials="PL" lastIdx="8" clrIdx="4">
    <p:extLst>
      <p:ext uri="{19B8F6BF-5375-455C-9EA6-DF929625EA0E}">
        <p15:presenceInfo xmlns:p15="http://schemas.microsoft.com/office/powerpoint/2012/main" userId="S::perry.payne@va.gov::3c22015a-67ba-4825-9dc7-dedd583149e7" providerId="AD"/>
      </p:ext>
    </p:extLst>
  </p:cmAuthor>
  <p:cmAuthor id="6" name="Brubaker, Christine (Cb)" initials="BC(" lastIdx="33" clrIdx="5">
    <p:extLst>
      <p:ext uri="{19B8F6BF-5375-455C-9EA6-DF929625EA0E}">
        <p15:presenceInfo xmlns:p15="http://schemas.microsoft.com/office/powerpoint/2012/main" userId="S::Christine.Brubaker@va.gov::e59baa6a-462f-4fd7-b56a-d39a9326b33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6423" autoAdjust="0"/>
  </p:normalViewPr>
  <p:slideViewPr>
    <p:cSldViewPr snapToGrid="0">
      <p:cViewPr varScale="1">
        <p:scale>
          <a:sx n="75" d="100"/>
          <a:sy n="75" d="100"/>
        </p:scale>
        <p:origin x="191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v11.med.va.gov\ann\hsrdfs2\SMITREC%20DATA\Ind\John\JM\Ira%20Katz\Suicide%20Meetings%202021\1-11-21%20Annual%20Report\6-2-21%20Topline%20from%20Brady\6-3-21%20making%20figures%20JM.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v11.med.va.gov\ann\hsrdfs2\SMITREC%20DATA\Ind\John\JM\Ira%20Katz\Suicide%20Meetings%202021\1-11-21%20Annual%20Report\7-7-21%20topline%20info%20from%20Chandru\to2019_TOP_LINE_02JUN2021%20jm%207-7-2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VHAANNHeinT\Desktop\Suicide%20Rate%20Trends%20SC%20Updated%20-%20Additions%206.15.21%20TCH.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50800" cap="rnd">
              <a:solidFill>
                <a:schemeClr val="tx2"/>
              </a:solidFill>
              <a:round/>
            </a:ln>
            <a:effectLst/>
          </c:spPr>
          <c:marker>
            <c:symbol val="none"/>
          </c:marker>
          <c:dLbls>
            <c:dLbl>
              <c:idx val="2"/>
              <c:layout>
                <c:manualLayout>
                  <c:x val="-3.4937890334638963E-3"/>
                  <c:y val="2.9446674950637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7C0-4B5C-BBD0-EAE690E9D056}"/>
                </c:ext>
              </c:extLst>
            </c:dLbl>
            <c:dLbl>
              <c:idx val="3"/>
              <c:layout>
                <c:manualLayout>
                  <c:x val="2.3291926889759309E-3"/>
                  <c:y val="1.22694478960987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7C0-4B5C-BBD0-EAE690E9D056}"/>
                </c:ext>
              </c:extLst>
            </c:dLbl>
            <c:dLbl>
              <c:idx val="4"/>
              <c:layout>
                <c:manualLayout>
                  <c:x val="0"/>
                  <c:y val="-1.9631116633758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7C0-4B5C-BBD0-EAE690E9D056}"/>
                </c:ext>
              </c:extLst>
            </c:dLbl>
            <c:dLbl>
              <c:idx val="7"/>
              <c:layout>
                <c:manualLayout>
                  <c:x val="1.1645963444879654E-3"/>
                  <c:y val="-2.69927853714174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7C0-4B5C-BBD0-EAE690E9D056}"/>
                </c:ext>
              </c:extLst>
            </c:dLbl>
            <c:dLbl>
              <c:idx val="8"/>
              <c:layout>
                <c:manualLayout>
                  <c:x val="-3.4937890334638963E-3"/>
                  <c:y val="2.20850062129779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7C0-4B5C-BBD0-EAE690E9D056}"/>
                </c:ext>
              </c:extLst>
            </c:dLbl>
            <c:dLbl>
              <c:idx val="9"/>
              <c:layout>
                <c:manualLayout>
                  <c:x val="3.4937890334638963E-3"/>
                  <c:y val="-1.22694478960988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7C0-4B5C-BBD0-EAE690E9D056}"/>
                </c:ext>
              </c:extLst>
            </c:dLbl>
            <c:dLbl>
              <c:idx val="10"/>
              <c:layout>
                <c:manualLayout>
                  <c:x val="0"/>
                  <c:y val="-3.6808343688296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7C0-4B5C-BBD0-EAE690E9D056}"/>
                </c:ext>
              </c:extLst>
            </c:dLbl>
            <c:dLbl>
              <c:idx val="11"/>
              <c:layout>
                <c:manualLayout>
                  <c:x val="3.4937890334638109E-3"/>
                  <c:y val="1.9631116633758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7C0-4B5C-BBD0-EAE690E9D056}"/>
                </c:ext>
              </c:extLst>
            </c:dLbl>
            <c:dLbl>
              <c:idx val="13"/>
              <c:layout>
                <c:manualLayout>
                  <c:x val="8.5402745349315489E-17"/>
                  <c:y val="-2.9446674950637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7C0-4B5C-BBD0-EAE690E9D056}"/>
                </c:ext>
              </c:extLst>
            </c:dLbl>
            <c:dLbl>
              <c:idx val="16"/>
              <c:layout>
                <c:manualLayout>
                  <c:x val="0"/>
                  <c:y val="-1.2269447896098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7C0-4B5C-BBD0-EAE690E9D056}"/>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'O:\Ind\John\JM\Ira Katz\Suicide Meetings 2021\1-11-21 Annual Report\5-7-21 Topline info from Sybil\[to2019_TOP_LINE_06MAY2021 5-7-21 5-9-21.xlsx]figures'!$J$12:$J$30</c:f>
              <c:numCache>
                <c:formatCode>General</c:formatCode>
                <c:ptCount val="19"/>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numCache>
            </c:numRef>
          </c:cat>
          <c:val>
            <c:numRef>
              <c:f>'[6-3-21 making figures JM.xlsx]Figures'!$K$12:$K$30</c:f>
              <c:numCache>
                <c:formatCode>###,###,###,##0</c:formatCode>
                <c:ptCount val="19"/>
                <c:pt idx="0">
                  <c:v>5989</c:v>
                </c:pt>
                <c:pt idx="1">
                  <c:v>6129</c:v>
                </c:pt>
                <c:pt idx="2">
                  <c:v>5981</c:v>
                </c:pt>
                <c:pt idx="3">
                  <c:v>5991</c:v>
                </c:pt>
                <c:pt idx="4">
                  <c:v>6112</c:v>
                </c:pt>
                <c:pt idx="5">
                  <c:v>6019</c:v>
                </c:pt>
                <c:pt idx="6">
                  <c:v>6232</c:v>
                </c:pt>
                <c:pt idx="7">
                  <c:v>6555</c:v>
                </c:pt>
                <c:pt idx="8">
                  <c:v>6506</c:v>
                </c:pt>
                <c:pt idx="9">
                  <c:v>6535</c:v>
                </c:pt>
                <c:pt idx="10">
                  <c:v>6437</c:v>
                </c:pt>
                <c:pt idx="11">
                  <c:v>6432</c:v>
                </c:pt>
                <c:pt idx="12">
                  <c:v>6497</c:v>
                </c:pt>
                <c:pt idx="13">
                  <c:v>6639</c:v>
                </c:pt>
                <c:pt idx="14">
                  <c:v>6613</c:v>
                </c:pt>
                <c:pt idx="15">
                  <c:v>6475</c:v>
                </c:pt>
                <c:pt idx="16">
                  <c:v>6761</c:v>
                </c:pt>
                <c:pt idx="17">
                  <c:v>6660</c:v>
                </c:pt>
                <c:pt idx="18">
                  <c:v>6261</c:v>
                </c:pt>
              </c:numCache>
            </c:numRef>
          </c:val>
          <c:smooth val="0"/>
          <c:extLst>
            <c:ext xmlns:c16="http://schemas.microsoft.com/office/drawing/2014/chart" uri="{C3380CC4-5D6E-409C-BE32-E72D297353CC}">
              <c16:uniqueId val="{0000000A-07C0-4B5C-BBD0-EAE690E9D056}"/>
            </c:ext>
          </c:extLst>
        </c:ser>
        <c:dLbls>
          <c:showLegendKey val="0"/>
          <c:showVal val="0"/>
          <c:showCatName val="0"/>
          <c:showSerName val="0"/>
          <c:showPercent val="0"/>
          <c:showBubbleSize val="0"/>
        </c:dLbls>
        <c:smooth val="0"/>
        <c:axId val="475267880"/>
        <c:axId val="475265584"/>
      </c:lineChart>
      <c:catAx>
        <c:axId val="475267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75265584"/>
        <c:crosses val="autoZero"/>
        <c:auto val="1"/>
        <c:lblAlgn val="ctr"/>
        <c:lblOffset val="100"/>
        <c:noMultiLvlLbl val="0"/>
      </c:catAx>
      <c:valAx>
        <c:axId val="4752655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752678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sz="2400">
              <a:solidFill>
                <a:schemeClr val="tx1"/>
              </a:solidFill>
            </a:endParaRP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lineChart>
        <c:grouping val="standard"/>
        <c:varyColors val="0"/>
        <c:ser>
          <c:idx val="0"/>
          <c:order val="0"/>
          <c:tx>
            <c:v>Veterans</c:v>
          </c:tx>
          <c:spPr>
            <a:ln w="50800" cap="rnd">
              <a:solidFill>
                <a:schemeClr val="accent1"/>
              </a:solidFill>
              <a:round/>
            </a:ln>
            <a:effectLst/>
          </c:spPr>
          <c:marker>
            <c:symbol val="none"/>
          </c:marker>
          <c:cat>
            <c:numRef>
              <c:f>'JM figures'!$E$36:$E$54</c:f>
              <c:numCache>
                <c:formatCode>General</c:formatCode>
                <c:ptCount val="19"/>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numCache>
            </c:numRef>
          </c:cat>
          <c:val>
            <c:numRef>
              <c:f>'JM figures'!$F$36:$F$54</c:f>
              <c:numCache>
                <c:formatCode>#####0.0</c:formatCode>
                <c:ptCount val="19"/>
                <c:pt idx="0">
                  <c:v>17.1138827604574</c:v>
                </c:pt>
                <c:pt idx="1">
                  <c:v>16.8331985128114</c:v>
                </c:pt>
                <c:pt idx="2">
                  <c:v>18.107593908631401</c:v>
                </c:pt>
                <c:pt idx="3">
                  <c:v>18.087500282609</c:v>
                </c:pt>
                <c:pt idx="4">
                  <c:v>18.552931216504501</c:v>
                </c:pt>
                <c:pt idx="5">
                  <c:v>18.001755466786602</c:v>
                </c:pt>
                <c:pt idx="6">
                  <c:v>19.231893681838901</c:v>
                </c:pt>
                <c:pt idx="7">
                  <c:v>21.1218150683993</c:v>
                </c:pt>
                <c:pt idx="8">
                  <c:v>21.544913891587001</c:v>
                </c:pt>
                <c:pt idx="9">
                  <c:v>21.944186291321401</c:v>
                </c:pt>
                <c:pt idx="10">
                  <c:v>22.783214334451401</c:v>
                </c:pt>
                <c:pt idx="11">
                  <c:v>22.916083777470899</c:v>
                </c:pt>
                <c:pt idx="12">
                  <c:v>24.100151842715601</c:v>
                </c:pt>
                <c:pt idx="13">
                  <c:v>25.3280789227592</c:v>
                </c:pt>
                <c:pt idx="14">
                  <c:v>26.5973843816688</c:v>
                </c:pt>
                <c:pt idx="15">
                  <c:v>26.470779491760499</c:v>
                </c:pt>
                <c:pt idx="16">
                  <c:v>29.394468061097999</c:v>
                </c:pt>
                <c:pt idx="17">
                  <c:v>28.993790717413699</c:v>
                </c:pt>
                <c:pt idx="18">
                  <c:v>26.896281635883899</c:v>
                </c:pt>
              </c:numCache>
            </c:numRef>
          </c:val>
          <c:smooth val="0"/>
          <c:extLst>
            <c:ext xmlns:c16="http://schemas.microsoft.com/office/drawing/2014/chart" uri="{C3380CC4-5D6E-409C-BE32-E72D297353CC}">
              <c16:uniqueId val="{00000000-DF32-4BBA-A6B5-4B43639C1EB5}"/>
            </c:ext>
          </c:extLst>
        </c:ser>
        <c:ser>
          <c:idx val="1"/>
          <c:order val="1"/>
          <c:tx>
            <c:v>Non-Veteran US Adults</c:v>
          </c:tx>
          <c:spPr>
            <a:ln w="50800" cap="rnd">
              <a:solidFill>
                <a:schemeClr val="accent2"/>
              </a:solidFill>
              <a:round/>
            </a:ln>
            <a:effectLst/>
          </c:spPr>
          <c:marker>
            <c:symbol val="none"/>
          </c:marker>
          <c:cat>
            <c:numRef>
              <c:f>'JM figures'!$E$36:$E$54</c:f>
              <c:numCache>
                <c:formatCode>General</c:formatCode>
                <c:ptCount val="19"/>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numCache>
            </c:numRef>
          </c:cat>
          <c:val>
            <c:numRef>
              <c:f>'JM figures'!$G$36:$G$54</c:f>
              <c:numCache>
                <c:formatCode>#####0.0</c:formatCode>
                <c:ptCount val="19"/>
                <c:pt idx="0">
                  <c:v>14.755223576373799</c:v>
                </c:pt>
                <c:pt idx="1">
                  <c:v>15.029560052539299</c:v>
                </c:pt>
                <c:pt idx="2">
                  <c:v>14.6896990886918</c:v>
                </c:pt>
                <c:pt idx="3">
                  <c:v>14.7481486465903</c:v>
                </c:pt>
                <c:pt idx="4">
                  <c:v>14.5477218017193</c:v>
                </c:pt>
                <c:pt idx="5">
                  <c:v>14.5889622108563</c:v>
                </c:pt>
                <c:pt idx="6">
                  <c:v>14.8939894190929</c:v>
                </c:pt>
                <c:pt idx="7">
                  <c:v>15.1311072332074</c:v>
                </c:pt>
                <c:pt idx="8">
                  <c:v>15.241569813942</c:v>
                </c:pt>
                <c:pt idx="9">
                  <c:v>15.7182615072056</c:v>
                </c:pt>
                <c:pt idx="10">
                  <c:v>16.070945862406401</c:v>
                </c:pt>
                <c:pt idx="11">
                  <c:v>16.358837558288599</c:v>
                </c:pt>
                <c:pt idx="12">
                  <c:v>16.3375882611107</c:v>
                </c:pt>
                <c:pt idx="13">
                  <c:v>16.714298859883399</c:v>
                </c:pt>
                <c:pt idx="14">
                  <c:v>17.048445436877799</c:v>
                </c:pt>
                <c:pt idx="15">
                  <c:v>17.1474668643265</c:v>
                </c:pt>
                <c:pt idx="16">
                  <c:v>17.676370622966001</c:v>
                </c:pt>
                <c:pt idx="17">
                  <c:v>17.974309691770799</c:v>
                </c:pt>
                <c:pt idx="18">
                  <c:v>17.6596275879701</c:v>
                </c:pt>
              </c:numCache>
            </c:numRef>
          </c:val>
          <c:smooth val="0"/>
          <c:extLst>
            <c:ext xmlns:c16="http://schemas.microsoft.com/office/drawing/2014/chart" uri="{C3380CC4-5D6E-409C-BE32-E72D297353CC}">
              <c16:uniqueId val="{00000001-DF32-4BBA-A6B5-4B43639C1EB5}"/>
            </c:ext>
          </c:extLst>
        </c:ser>
        <c:dLbls>
          <c:showLegendKey val="0"/>
          <c:showVal val="0"/>
          <c:showCatName val="0"/>
          <c:showSerName val="0"/>
          <c:showPercent val="0"/>
          <c:showBubbleSize val="0"/>
        </c:dLbls>
        <c:smooth val="0"/>
        <c:axId val="617130168"/>
        <c:axId val="617127216"/>
      </c:lineChart>
      <c:catAx>
        <c:axId val="617130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17127216"/>
        <c:crosses val="autoZero"/>
        <c:auto val="1"/>
        <c:lblAlgn val="ctr"/>
        <c:lblOffset val="100"/>
        <c:noMultiLvlLbl val="0"/>
      </c:catAx>
      <c:valAx>
        <c:axId val="6171272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r>
                  <a:rPr lang="en-US" sz="1400">
                    <a:solidFill>
                      <a:schemeClr val="tx1"/>
                    </a:solidFill>
                  </a:rPr>
                  <a:t>Age- and Sex-Adjusted Suicide Rate Per 100,000</a:t>
                </a:r>
              </a:p>
            </c:rich>
          </c:tx>
          <c:layout>
            <c:manualLayout>
              <c:xMode val="edge"/>
              <c:yMode val="edge"/>
              <c:x val="4.6583853779518618E-3"/>
              <c:y val="0.21521271991435015"/>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171301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en-US" sz="3600" b="1">
                <a:solidFill>
                  <a:srgbClr val="142A5B"/>
                </a:solidFill>
                <a:effectLst/>
                <a:latin typeface="+mn-lt"/>
                <a:cs typeface="Arial" panose="020B0604020202020204" pitchFamily="34" charset="0"/>
              </a:rPr>
              <a:t>Age-Adjusted Suicide Rate Per 100,000, </a:t>
            </a:r>
          </a:p>
          <a:p>
            <a:pPr marL="0" marR="0" lvl="0" indent="0" algn="ctr" defTabSz="914400" rtl="0" eaLnBrk="1" fontAlgn="auto" latinLnBrk="0" hangingPunct="1">
              <a:lnSpc>
                <a:spcPct val="100000"/>
              </a:lnSpc>
              <a:spcBef>
                <a:spcPts val="0"/>
              </a:spcBef>
              <a:spcAft>
                <a:spcPts val="0"/>
              </a:spcAft>
              <a:buClrTx/>
              <a:buSzTx/>
              <a:buFontTx/>
              <a:buNone/>
              <a:tabLst/>
              <a:defRPr>
                <a:solidFill>
                  <a:sysClr val="windowText" lastClr="000000">
                    <a:lumMod val="65000"/>
                    <a:lumOff val="35000"/>
                  </a:sysClr>
                </a:solidFill>
              </a:defRPr>
            </a:pPr>
            <a:r>
              <a:rPr lang="en-US" sz="3600" b="1">
                <a:solidFill>
                  <a:srgbClr val="142A5B"/>
                </a:solidFill>
                <a:effectLst/>
                <a:latin typeface="+mn-lt"/>
                <a:cs typeface="Arial" panose="020B0604020202020204" pitchFamily="34" charset="0"/>
              </a:rPr>
              <a:t>Male and Female Veterans, 2001-2019</a:t>
            </a: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en-US"/>
        </a:p>
      </c:txPr>
    </c:title>
    <c:autoTitleDeleted val="0"/>
    <c:plotArea>
      <c:layout/>
      <c:lineChart>
        <c:grouping val="standard"/>
        <c:varyColors val="0"/>
        <c:ser>
          <c:idx val="0"/>
          <c:order val="0"/>
          <c:tx>
            <c:v>Male Veterans</c:v>
          </c:tx>
          <c:spPr>
            <a:ln w="50800" cap="rnd">
              <a:solidFill>
                <a:schemeClr val="accent1"/>
              </a:solidFill>
              <a:round/>
            </a:ln>
            <a:effectLst/>
          </c:spPr>
          <c:marker>
            <c:symbol val="none"/>
          </c:marker>
          <c:cat>
            <c:numRef>
              <c:f>'11.Male vs Female Vets'!$A$12:$A$30</c:f>
              <c:numCache>
                <c:formatCode>General</c:formatCode>
                <c:ptCount val="19"/>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numCache>
            </c:numRef>
          </c:cat>
          <c:val>
            <c:numRef>
              <c:f>'11.Male vs Female Vets'!$C$12:$C$30</c:f>
              <c:numCache>
                <c:formatCode>#####0.0</c:formatCode>
                <c:ptCount val="19"/>
                <c:pt idx="0">
                  <c:v>25.9306052064785</c:v>
                </c:pt>
                <c:pt idx="1">
                  <c:v>26.8176456539939</c:v>
                </c:pt>
                <c:pt idx="2">
                  <c:v>28.0496507609069</c:v>
                </c:pt>
                <c:pt idx="3">
                  <c:v>27.4432556089005</c:v>
                </c:pt>
                <c:pt idx="4">
                  <c:v>27.602362859887801</c:v>
                </c:pt>
                <c:pt idx="5">
                  <c:v>27.4883132537324</c:v>
                </c:pt>
                <c:pt idx="6">
                  <c:v>29.168094123988901</c:v>
                </c:pt>
                <c:pt idx="7">
                  <c:v>31.174849777632399</c:v>
                </c:pt>
                <c:pt idx="8">
                  <c:v>31.067016137215202</c:v>
                </c:pt>
                <c:pt idx="9">
                  <c:v>31.8837312518482</c:v>
                </c:pt>
                <c:pt idx="10">
                  <c:v>32.4976541155932</c:v>
                </c:pt>
                <c:pt idx="11">
                  <c:v>33.661427736696403</c:v>
                </c:pt>
                <c:pt idx="12">
                  <c:v>35.017314650487798</c:v>
                </c:pt>
                <c:pt idx="13">
                  <c:v>35.694782477693799</c:v>
                </c:pt>
                <c:pt idx="14">
                  <c:v>37.313182025881197</c:v>
                </c:pt>
                <c:pt idx="15">
                  <c:v>37.917922465912604</c:v>
                </c:pt>
                <c:pt idx="16">
                  <c:v>39.375154685026097</c:v>
                </c:pt>
                <c:pt idx="17">
                  <c:v>40.352256578750797</c:v>
                </c:pt>
                <c:pt idx="18">
                  <c:v>38.825298792944203</c:v>
                </c:pt>
              </c:numCache>
            </c:numRef>
          </c:val>
          <c:smooth val="0"/>
          <c:extLst>
            <c:ext xmlns:c16="http://schemas.microsoft.com/office/drawing/2014/chart" uri="{C3380CC4-5D6E-409C-BE32-E72D297353CC}">
              <c16:uniqueId val="{00000000-A48C-42BE-9FB7-8377F56505A2}"/>
            </c:ext>
          </c:extLst>
        </c:ser>
        <c:ser>
          <c:idx val="1"/>
          <c:order val="1"/>
          <c:tx>
            <c:v>Female Veterans</c:v>
          </c:tx>
          <c:spPr>
            <a:ln w="50800" cap="rnd">
              <a:solidFill>
                <a:schemeClr val="accent2"/>
              </a:solidFill>
              <a:round/>
            </a:ln>
            <a:effectLst/>
          </c:spPr>
          <c:marker>
            <c:symbol val="none"/>
          </c:marker>
          <c:cat>
            <c:numRef>
              <c:f>'11.Male vs Female Vets'!$A$12:$A$30</c:f>
              <c:numCache>
                <c:formatCode>General</c:formatCode>
                <c:ptCount val="19"/>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numCache>
            </c:numRef>
          </c:cat>
          <c:val>
            <c:numRef>
              <c:f>'11.Male vs Female Vets'!$F$12:$F$30</c:f>
              <c:numCache>
                <c:formatCode>#####0.0</c:formatCode>
                <c:ptCount val="19"/>
                <c:pt idx="0">
                  <c:v>9.1416674049442008</c:v>
                </c:pt>
                <c:pt idx="1">
                  <c:v>7.6452186663422701</c:v>
                </c:pt>
                <c:pt idx="2">
                  <c:v>8.9657213915196508</c:v>
                </c:pt>
                <c:pt idx="3">
                  <c:v>9.5890360419972396</c:v>
                </c:pt>
                <c:pt idx="4">
                  <c:v>10.4291189163194</c:v>
                </c:pt>
                <c:pt idx="5">
                  <c:v>9.3758852107331094</c:v>
                </c:pt>
                <c:pt idx="6">
                  <c:v>10.2181103864542</c:v>
                </c:pt>
                <c:pt idx="7">
                  <c:v>11.941120204197199</c:v>
                </c:pt>
                <c:pt idx="8">
                  <c:v>12.956681059578701</c:v>
                </c:pt>
                <c:pt idx="9">
                  <c:v>12.7588352240035</c:v>
                </c:pt>
                <c:pt idx="10">
                  <c:v>13.8063232341405</c:v>
                </c:pt>
                <c:pt idx="11">
                  <c:v>12.822441191596999</c:v>
                </c:pt>
                <c:pt idx="12">
                  <c:v>13.797181313238699</c:v>
                </c:pt>
                <c:pt idx="13">
                  <c:v>15.539447238079999</c:v>
                </c:pt>
                <c:pt idx="14">
                  <c:v>16.292340575502699</c:v>
                </c:pt>
                <c:pt idx="15">
                  <c:v>15.440668459134899</c:v>
                </c:pt>
                <c:pt idx="16">
                  <c:v>19.945509292251799</c:v>
                </c:pt>
                <c:pt idx="17">
                  <c:v>18.129064477650999</c:v>
                </c:pt>
                <c:pt idx="18">
                  <c:v>15.4209932642935</c:v>
                </c:pt>
              </c:numCache>
            </c:numRef>
          </c:val>
          <c:smooth val="0"/>
          <c:extLst>
            <c:ext xmlns:c16="http://schemas.microsoft.com/office/drawing/2014/chart" uri="{C3380CC4-5D6E-409C-BE32-E72D297353CC}">
              <c16:uniqueId val="{00000001-A48C-42BE-9FB7-8377F56505A2}"/>
            </c:ext>
          </c:extLst>
        </c:ser>
        <c:dLbls>
          <c:showLegendKey val="0"/>
          <c:showVal val="0"/>
          <c:showCatName val="0"/>
          <c:showSerName val="0"/>
          <c:showPercent val="0"/>
          <c:showBubbleSize val="0"/>
        </c:dLbls>
        <c:smooth val="0"/>
        <c:axId val="468936440"/>
        <c:axId val="591645312"/>
      </c:lineChart>
      <c:catAx>
        <c:axId val="468936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91645312"/>
        <c:crosses val="autoZero"/>
        <c:auto val="1"/>
        <c:lblAlgn val="ctr"/>
        <c:lblOffset val="100"/>
        <c:noMultiLvlLbl val="0"/>
      </c:catAx>
      <c:valAx>
        <c:axId val="5916453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r>
                  <a:rPr lang="en-US" sz="1400" b="0" i="0" baseline="0">
                    <a:solidFill>
                      <a:schemeClr val="tx1"/>
                    </a:solidFill>
                    <a:effectLst/>
                    <a:latin typeface="Arial" panose="020B0604020202020204" pitchFamily="34" charset="0"/>
                    <a:cs typeface="Arial" panose="020B0604020202020204" pitchFamily="34" charset="0"/>
                  </a:rPr>
                  <a:t> Age-Adjusted Rate Per 100,000</a:t>
                </a:r>
                <a:endParaRPr lang="en-US" sz="1400">
                  <a:solidFill>
                    <a:schemeClr val="tx1"/>
                  </a:solidFill>
                  <a:effectLst/>
                  <a:latin typeface="Arial" panose="020B0604020202020204" pitchFamily="34" charset="0"/>
                  <a:cs typeface="Arial" panose="020B0604020202020204" pitchFamily="34" charset="0"/>
                </a:endParaRPr>
              </a:p>
            </c:rich>
          </c:tx>
          <c:layout>
            <c:manualLayout>
              <c:xMode val="edge"/>
              <c:yMode val="edge"/>
              <c:x val="0"/>
              <c:y val="0.30368754037640139"/>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68936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3600" b="1" i="0" baseline="0">
                <a:solidFill>
                  <a:srgbClr val="142A5B"/>
                </a:solidFill>
                <a:effectLst/>
                <a:latin typeface="+mn-lt"/>
                <a:cs typeface="Arial" panose="020B0604020202020204" pitchFamily="34" charset="0"/>
              </a:rPr>
              <a:t>Unadjusted Suicide Rates, Veterans, by Race, 2001-2019</a:t>
            </a:r>
            <a:endParaRPr lang="en-US" sz="3600" b="1">
              <a:solidFill>
                <a:srgbClr val="142A5B"/>
              </a:solidFill>
              <a:effectLst/>
              <a:latin typeface="+mn-lt"/>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4217325183345376E-2"/>
          <c:y val="0.13055555555555556"/>
          <c:w val="0.89527559055118111"/>
          <c:h val="0.65859066154313983"/>
        </c:manualLayout>
      </c:layout>
      <c:lineChart>
        <c:grouping val="standard"/>
        <c:varyColors val="0"/>
        <c:ser>
          <c:idx val="0"/>
          <c:order val="0"/>
          <c:tx>
            <c:strRef>
              <c:f>'[Copy of Race Graph Comparison jm.xlsx]New Graph'!$B$3</c:f>
              <c:strCache>
                <c:ptCount val="1"/>
                <c:pt idx="0">
                  <c:v>White</c:v>
                </c:pt>
              </c:strCache>
            </c:strRef>
          </c:tx>
          <c:spPr>
            <a:ln w="28575" cap="rnd">
              <a:solidFill>
                <a:schemeClr val="accent5">
                  <a:lumMod val="50000"/>
                </a:schemeClr>
              </a:solidFill>
              <a:round/>
            </a:ln>
            <a:effectLst/>
          </c:spPr>
          <c:marker>
            <c:symbol val="none"/>
          </c:marker>
          <c:cat>
            <c:numRef>
              <c:f>'[Copy of Race Graph Comparison jm.xlsx]New Graph'!$A$4:$A$22</c:f>
              <c:numCache>
                <c:formatCode>General</c:formatCode>
                <c:ptCount val="19"/>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numCache>
            </c:numRef>
          </c:cat>
          <c:val>
            <c:numRef>
              <c:f>'[Copy of Race Graph Comparison jm.xlsx]New Graph'!$D$4:$D$22</c:f>
              <c:numCache>
                <c:formatCode>0.00</c:formatCode>
                <c:ptCount val="19"/>
                <c:pt idx="0">
                  <c:v>23.051991897366602</c:v>
                </c:pt>
                <c:pt idx="1">
                  <c:v>24.327678940835799</c:v>
                </c:pt>
                <c:pt idx="2">
                  <c:v>24.1290864151471</c:v>
                </c:pt>
                <c:pt idx="3">
                  <c:v>24.110932930855601</c:v>
                </c:pt>
                <c:pt idx="4" formatCode="####0.00">
                  <c:v>25.1602717443307</c:v>
                </c:pt>
                <c:pt idx="5" formatCode="####0.00">
                  <c:v>25.5856032079808</c:v>
                </c:pt>
                <c:pt idx="6" formatCode="####0.00">
                  <c:v>26.849546948123098</c:v>
                </c:pt>
                <c:pt idx="7" formatCode="####0.00">
                  <c:v>27.3592986345543</c:v>
                </c:pt>
                <c:pt idx="8" formatCode="####0.00">
                  <c:v>26.569627389677599</c:v>
                </c:pt>
                <c:pt idx="9" formatCode="####0.00">
                  <c:v>30.373564711383601</c:v>
                </c:pt>
                <c:pt idx="10" formatCode="####0.00">
                  <c:v>30.385547245338699</c:v>
                </c:pt>
                <c:pt idx="11" formatCode="####0.00">
                  <c:v>31.077600085864599</c:v>
                </c:pt>
                <c:pt idx="12" formatCode="####0.00">
                  <c:v>31.316261621269</c:v>
                </c:pt>
                <c:pt idx="13" formatCode="####0.00">
                  <c:v>32.426905433040403</c:v>
                </c:pt>
                <c:pt idx="14" formatCode="####0.00">
                  <c:v>32.834975648431303</c:v>
                </c:pt>
                <c:pt idx="15" formatCode="####0.00">
                  <c:v>32.577903682719601</c:v>
                </c:pt>
                <c:pt idx="16" formatCode="####0.00">
                  <c:v>35.096751287058403</c:v>
                </c:pt>
                <c:pt idx="17" formatCode="####0.00">
                  <c:v>35.387601601358703</c:v>
                </c:pt>
                <c:pt idx="18" formatCode="####0.00">
                  <c:v>33.625403927417402</c:v>
                </c:pt>
              </c:numCache>
            </c:numRef>
          </c:val>
          <c:smooth val="0"/>
          <c:extLst>
            <c:ext xmlns:c16="http://schemas.microsoft.com/office/drawing/2014/chart" uri="{C3380CC4-5D6E-409C-BE32-E72D297353CC}">
              <c16:uniqueId val="{00000000-566C-429E-B169-B4C43E719CB3}"/>
            </c:ext>
          </c:extLst>
        </c:ser>
        <c:ser>
          <c:idx val="1"/>
          <c:order val="1"/>
          <c:tx>
            <c:strRef>
              <c:f>'[Copy of Race Graph Comparison jm.xlsx]New Graph'!$E$3</c:f>
              <c:strCache>
                <c:ptCount val="1"/>
                <c:pt idx="0">
                  <c:v>Black or African 
American</c:v>
                </c:pt>
              </c:strCache>
            </c:strRef>
          </c:tx>
          <c:spPr>
            <a:ln w="28575" cap="rnd">
              <a:solidFill>
                <a:srgbClr val="FFC000"/>
              </a:solidFill>
              <a:prstDash val="lgDash"/>
              <a:round/>
            </a:ln>
            <a:effectLst/>
          </c:spPr>
          <c:marker>
            <c:symbol val="none"/>
          </c:marker>
          <c:cat>
            <c:numRef>
              <c:f>'[Copy of Race Graph Comparison jm.xlsx]New Graph'!$A$4:$A$22</c:f>
              <c:numCache>
                <c:formatCode>General</c:formatCode>
                <c:ptCount val="19"/>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numCache>
            </c:numRef>
          </c:cat>
          <c:val>
            <c:numRef>
              <c:f>'[Copy of Race Graph Comparison jm.xlsx]New Graph'!$G$4:$G$22</c:f>
              <c:numCache>
                <c:formatCode>0.00</c:formatCode>
                <c:ptCount val="19"/>
                <c:pt idx="0">
                  <c:v>11.818181818181801</c:v>
                </c:pt>
                <c:pt idx="1">
                  <c:v>11.4066908504635</c:v>
                </c:pt>
                <c:pt idx="2">
                  <c:v>10.3843008994276</c:v>
                </c:pt>
                <c:pt idx="3">
                  <c:v>11.5649009300445</c:v>
                </c:pt>
                <c:pt idx="4" formatCode="####0.00">
                  <c:v>11.372705506783699</c:v>
                </c:pt>
                <c:pt idx="5" formatCode="####0.00">
                  <c:v>10.1235552012754</c:v>
                </c:pt>
                <c:pt idx="6" formatCode="####0.00">
                  <c:v>11.1111111111111</c:v>
                </c:pt>
                <c:pt idx="7" formatCode="####0.00">
                  <c:v>11.400651465797999</c:v>
                </c:pt>
                <c:pt idx="8" formatCode="####0.00">
                  <c:v>11.5337423312883</c:v>
                </c:pt>
                <c:pt idx="9" formatCode="####0.00">
                  <c:v>13.4316460741331</c:v>
                </c:pt>
                <c:pt idx="10" formatCode="####0.00">
                  <c:v>13.1147540983607</c:v>
                </c:pt>
                <c:pt idx="11" formatCode="####0.00">
                  <c:v>12.812376041253501</c:v>
                </c:pt>
                <c:pt idx="12" formatCode="####0.00">
                  <c:v>14.399363564041399</c:v>
                </c:pt>
                <c:pt idx="13" formatCode="####0.00">
                  <c:v>12.319422150882801</c:v>
                </c:pt>
                <c:pt idx="14" formatCode="####0.00">
                  <c:v>12.4243646631706</c:v>
                </c:pt>
                <c:pt idx="15" formatCode="####0.00">
                  <c:v>13.2569558101473</c:v>
                </c:pt>
                <c:pt idx="16" formatCode="####0.00">
                  <c:v>13.9323990107172</c:v>
                </c:pt>
                <c:pt idx="17" formatCode="####0.00">
                  <c:v>14.158215010141999</c:v>
                </c:pt>
                <c:pt idx="18" formatCode="####0.00">
                  <c:v>14.459295261239401</c:v>
                </c:pt>
              </c:numCache>
            </c:numRef>
          </c:val>
          <c:smooth val="0"/>
          <c:extLst>
            <c:ext xmlns:c16="http://schemas.microsoft.com/office/drawing/2014/chart" uri="{C3380CC4-5D6E-409C-BE32-E72D297353CC}">
              <c16:uniqueId val="{00000001-566C-429E-B169-B4C43E719CB3}"/>
            </c:ext>
          </c:extLst>
        </c:ser>
        <c:ser>
          <c:idx val="2"/>
          <c:order val="2"/>
          <c:tx>
            <c:strRef>
              <c:f>'[Copy of Race Graph Comparison jm.xlsx]New Graph'!$H$3</c:f>
              <c:strCache>
                <c:ptCount val="1"/>
                <c:pt idx="0">
                  <c:v>American Indian/
Alaskan Native</c:v>
                </c:pt>
              </c:strCache>
            </c:strRef>
          </c:tx>
          <c:spPr>
            <a:ln w="28575" cap="rnd">
              <a:solidFill>
                <a:srgbClr val="00B0F0"/>
              </a:solidFill>
              <a:prstDash val="lgDash"/>
              <a:round/>
            </a:ln>
            <a:effectLst/>
          </c:spPr>
          <c:marker>
            <c:symbol val="none"/>
          </c:marker>
          <c:cat>
            <c:numRef>
              <c:f>'[Copy of Race Graph Comparison jm.xlsx]New Graph'!$A$4:$A$22</c:f>
              <c:numCache>
                <c:formatCode>General</c:formatCode>
                <c:ptCount val="19"/>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numCache>
            </c:numRef>
          </c:cat>
          <c:val>
            <c:numRef>
              <c:f>'[Copy of Race Graph Comparison jm.xlsx]New Graph'!$J$4:$J$22</c:f>
              <c:numCache>
                <c:formatCode>0.00</c:formatCode>
                <c:ptCount val="19"/>
                <c:pt idx="0">
                  <c:v>28.658536585365901</c:v>
                </c:pt>
                <c:pt idx="1">
                  <c:v>20</c:v>
                </c:pt>
                <c:pt idx="2">
                  <c:v>20</c:v>
                </c:pt>
                <c:pt idx="3">
                  <c:v>16.9491525423729</c:v>
                </c:pt>
                <c:pt idx="4" formatCode="####0.00">
                  <c:v>20.338983050847499</c:v>
                </c:pt>
                <c:pt idx="5" formatCode="####0.00">
                  <c:v>17.877094972066999</c:v>
                </c:pt>
                <c:pt idx="6" formatCode="####0.00">
                  <c:v>18.604651162790699</c:v>
                </c:pt>
                <c:pt idx="7" formatCode="####0.00">
                  <c:v>20.245398773006102</c:v>
                </c:pt>
                <c:pt idx="8" formatCode="####0.00">
                  <c:v>26.543209876543202</c:v>
                </c:pt>
                <c:pt idx="9" formatCode="####0.00">
                  <c:v>19.631901840490801</c:v>
                </c:pt>
                <c:pt idx="10" formatCode="####0.00">
                  <c:v>33.3333333333333</c:v>
                </c:pt>
                <c:pt idx="11" formatCode="####0.00">
                  <c:v>24.404761904761902</c:v>
                </c:pt>
                <c:pt idx="12" formatCode="####0.00">
                  <c:v>29.813664596273298</c:v>
                </c:pt>
                <c:pt idx="13" formatCode="####0.00">
                  <c:v>39.610389610389603</c:v>
                </c:pt>
                <c:pt idx="14" formatCode="####0.00">
                  <c:v>27.8145695364238</c:v>
                </c:pt>
                <c:pt idx="15" formatCode="####0.00">
                  <c:v>25.974025974025999</c:v>
                </c:pt>
                <c:pt idx="16" formatCode="####0.00">
                  <c:v>31.210191082802599</c:v>
                </c:pt>
                <c:pt idx="17" formatCode="####0.00">
                  <c:v>31.9018404907976</c:v>
                </c:pt>
                <c:pt idx="18" formatCode="####0.00">
                  <c:v>30.061349693251501</c:v>
                </c:pt>
              </c:numCache>
            </c:numRef>
          </c:val>
          <c:smooth val="0"/>
          <c:extLst>
            <c:ext xmlns:c16="http://schemas.microsoft.com/office/drawing/2014/chart" uri="{C3380CC4-5D6E-409C-BE32-E72D297353CC}">
              <c16:uniqueId val="{00000002-566C-429E-B169-B4C43E719CB3}"/>
            </c:ext>
          </c:extLst>
        </c:ser>
        <c:ser>
          <c:idx val="3"/>
          <c:order val="3"/>
          <c:tx>
            <c:strRef>
              <c:f>'[Copy of Race Graph Comparison jm.xlsx]New Graph'!$K$3</c:f>
              <c:strCache>
                <c:ptCount val="1"/>
                <c:pt idx="0">
                  <c:v>Asian, Native Hawaiian 
or Other Pacific Islander</c:v>
                </c:pt>
              </c:strCache>
            </c:strRef>
          </c:tx>
          <c:spPr>
            <a:ln w="28575" cap="rnd">
              <a:solidFill>
                <a:srgbClr val="00B050"/>
              </a:solidFill>
              <a:round/>
            </a:ln>
            <a:effectLst/>
          </c:spPr>
          <c:marker>
            <c:symbol val="none"/>
          </c:marker>
          <c:cat>
            <c:numRef>
              <c:f>'[Copy of Race Graph Comparison jm.xlsx]New Graph'!$A$4:$A$22</c:f>
              <c:numCache>
                <c:formatCode>General</c:formatCode>
                <c:ptCount val="19"/>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numCache>
            </c:numRef>
          </c:cat>
          <c:val>
            <c:numRef>
              <c:f>'[Copy of Race Graph Comparison jm.xlsx]New Graph'!$M$4:$M$22</c:f>
              <c:numCache>
                <c:formatCode>0.00</c:formatCode>
                <c:ptCount val="19"/>
                <c:pt idx="0">
                  <c:v>10.9677419354839</c:v>
                </c:pt>
                <c:pt idx="1">
                  <c:v>9.9041533546325908</c:v>
                </c:pt>
                <c:pt idx="2">
                  <c:v>12.6182965299685</c:v>
                </c:pt>
                <c:pt idx="3">
                  <c:v>11.526479750778799</c:v>
                </c:pt>
                <c:pt idx="4" formatCode="####0.00">
                  <c:v>11.834319526627199</c:v>
                </c:pt>
                <c:pt idx="5" formatCode="####0.00">
                  <c:v>15.709969788519601</c:v>
                </c:pt>
                <c:pt idx="6" formatCode="####0.00">
                  <c:v>14.0625</c:v>
                </c:pt>
                <c:pt idx="7" formatCode="####0.00">
                  <c:v>15.9235668789809</c:v>
                </c:pt>
                <c:pt idx="8" formatCode="####0.00">
                  <c:v>21.710526315789501</c:v>
                </c:pt>
                <c:pt idx="9" formatCode="####0.00">
                  <c:v>25.732899022801298</c:v>
                </c:pt>
                <c:pt idx="10" formatCode="####0.00">
                  <c:v>29.5454545454546</c:v>
                </c:pt>
                <c:pt idx="11" formatCode="####0.00">
                  <c:v>23.343848580441598</c:v>
                </c:pt>
                <c:pt idx="12" formatCode="####0.00">
                  <c:v>30.259365994236301</c:v>
                </c:pt>
                <c:pt idx="13" formatCode="####0.00">
                  <c:v>23.033707865168498</c:v>
                </c:pt>
                <c:pt idx="14" formatCode="####0.00">
                  <c:v>25.2777777777778</c:v>
                </c:pt>
                <c:pt idx="15" formatCode="####0.00">
                  <c:v>24.258760107816698</c:v>
                </c:pt>
                <c:pt idx="16" formatCode="####0.00">
                  <c:v>25.729442970822301</c:v>
                </c:pt>
                <c:pt idx="17" formatCode="####0.00">
                  <c:v>21.173469387755102</c:v>
                </c:pt>
                <c:pt idx="18" formatCode="####0.00">
                  <c:v>28.282828282828302</c:v>
                </c:pt>
              </c:numCache>
            </c:numRef>
          </c:val>
          <c:smooth val="0"/>
          <c:extLst>
            <c:ext xmlns:c16="http://schemas.microsoft.com/office/drawing/2014/chart" uri="{C3380CC4-5D6E-409C-BE32-E72D297353CC}">
              <c16:uniqueId val="{00000003-566C-429E-B169-B4C43E719CB3}"/>
            </c:ext>
          </c:extLst>
        </c:ser>
        <c:dLbls>
          <c:showLegendKey val="0"/>
          <c:showVal val="0"/>
          <c:showCatName val="0"/>
          <c:showSerName val="0"/>
          <c:showPercent val="0"/>
          <c:showBubbleSize val="0"/>
        </c:dLbls>
        <c:smooth val="0"/>
        <c:axId val="605248536"/>
        <c:axId val="605252800"/>
      </c:lineChart>
      <c:catAx>
        <c:axId val="605248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05252800"/>
        <c:crosses val="autoZero"/>
        <c:auto val="1"/>
        <c:lblAlgn val="ctr"/>
        <c:lblOffset val="100"/>
        <c:noMultiLvlLbl val="0"/>
      </c:catAx>
      <c:valAx>
        <c:axId val="6052528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sz="1400" b="0">
                    <a:solidFill>
                      <a:schemeClr val="tx1"/>
                    </a:solidFill>
                    <a:latin typeface="Arial" panose="020B0604020202020204" pitchFamily="34" charset="0"/>
                    <a:cs typeface="Arial" panose="020B0604020202020204" pitchFamily="34" charset="0"/>
                  </a:rPr>
                  <a:t>Rate Per 100,000</a:t>
                </a:r>
              </a:p>
            </c:rich>
          </c:tx>
          <c:layout>
            <c:manualLayout>
              <c:xMode val="edge"/>
              <c:yMode val="edge"/>
              <c:x val="2.3193809778740096E-2"/>
              <c:y val="0.31602564830093866"/>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05248536"/>
        <c:crosses val="autoZero"/>
        <c:crossBetween val="between"/>
      </c:valAx>
      <c:spPr>
        <a:noFill/>
        <a:ln>
          <a:noFill/>
        </a:ln>
        <a:effectLst/>
      </c:spPr>
    </c:plotArea>
    <c:legend>
      <c:legendPos val="b"/>
      <c:layout>
        <c:manualLayout>
          <c:xMode val="edge"/>
          <c:yMode val="edge"/>
          <c:x val="0.17071137579185533"/>
          <c:y val="0.87648114274707745"/>
          <c:w val="0.66940857829317879"/>
          <c:h val="7.8771240856268368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863FCD-4812-483A-877B-EF623B3B517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DBE0358-C89F-42B6-9C73-2738F7B81DEF}">
      <dgm:prSet custT="1"/>
      <dgm:spPr>
        <a:solidFill>
          <a:schemeClr val="accent1">
            <a:lumMod val="75000"/>
          </a:schemeClr>
        </a:solidFill>
      </dgm:spPr>
      <dgm:t>
        <a:bodyPr/>
        <a:lstStyle/>
        <a:p>
          <a:r>
            <a:rPr lang="en-US" sz="2400" b="0"/>
            <a:t>Anchor 1: </a:t>
          </a:r>
          <a:r>
            <a:rPr lang="en-US" sz="1800" b="0"/>
            <a:t>399 fewer Veterans died from suicide in 2019 than in 2018.</a:t>
          </a:r>
        </a:p>
      </dgm:t>
    </dgm:pt>
    <dgm:pt modelId="{CB44FC37-874B-4E67-829F-2C3D62911E3D}" type="parTrans" cxnId="{20F647C7-DD6E-479A-B5AB-D22A4A9CFE74}">
      <dgm:prSet/>
      <dgm:spPr/>
      <dgm:t>
        <a:bodyPr/>
        <a:lstStyle/>
        <a:p>
          <a:endParaRPr lang="en-US"/>
        </a:p>
      </dgm:t>
    </dgm:pt>
    <dgm:pt modelId="{677AF99F-F919-4F5A-9DCD-E49E168DD9F9}" type="sibTrans" cxnId="{20F647C7-DD6E-479A-B5AB-D22A4A9CFE74}">
      <dgm:prSet/>
      <dgm:spPr/>
      <dgm:t>
        <a:bodyPr/>
        <a:lstStyle/>
        <a:p>
          <a:endParaRPr lang="en-US"/>
        </a:p>
      </dgm:t>
    </dgm:pt>
    <dgm:pt modelId="{D88313DA-E2D1-4F84-8AF7-BCE2B98928DD}">
      <dgm:prSet custT="1"/>
      <dgm:spPr>
        <a:solidFill>
          <a:schemeClr val="accent1">
            <a:lumMod val="75000"/>
          </a:schemeClr>
        </a:solidFill>
      </dgm:spPr>
      <dgm:t>
        <a:bodyPr/>
        <a:lstStyle/>
        <a:p>
          <a:r>
            <a:rPr lang="en-US" sz="2400" b="0"/>
            <a:t>Anchor 2</a:t>
          </a:r>
          <a:r>
            <a:rPr lang="en-US" sz="1800" b="0"/>
            <a:t>: From 2005 to 2018, identified Veteran suicides increased on average by </a:t>
          </a:r>
          <a:r>
            <a:rPr lang="en-US" sz="1800" b="0">
              <a:latin typeface="Calibri Light" panose="020F0302020204030204"/>
            </a:rPr>
            <a:t>48</a:t>
          </a:r>
          <a:r>
            <a:rPr lang="en-US" sz="1800" b="0"/>
            <a:t> deaths per year. A reversal totaling 399 lives within one year is unprecedented, dating back to 2001.  </a:t>
          </a:r>
        </a:p>
      </dgm:t>
    </dgm:pt>
    <dgm:pt modelId="{F512F4DB-854E-4AD2-B483-8BBB80847016}" type="parTrans" cxnId="{6D916A5B-8374-4EE8-B37A-3851AC19BE28}">
      <dgm:prSet/>
      <dgm:spPr/>
      <dgm:t>
        <a:bodyPr/>
        <a:lstStyle/>
        <a:p>
          <a:endParaRPr lang="en-US"/>
        </a:p>
      </dgm:t>
    </dgm:pt>
    <dgm:pt modelId="{7D124216-BE08-477D-979C-14660BA71073}" type="sibTrans" cxnId="{6D916A5B-8374-4EE8-B37A-3851AC19BE28}">
      <dgm:prSet/>
      <dgm:spPr/>
      <dgm:t>
        <a:bodyPr/>
        <a:lstStyle/>
        <a:p>
          <a:endParaRPr lang="en-US"/>
        </a:p>
      </dgm:t>
    </dgm:pt>
    <dgm:pt modelId="{7F02EBEE-BF62-4B03-A12B-735A4D108E04}">
      <dgm:prSet custT="1"/>
      <dgm:spPr>
        <a:solidFill>
          <a:schemeClr val="accent1">
            <a:lumMod val="75000"/>
          </a:schemeClr>
        </a:solidFill>
      </dgm:spPr>
      <dgm:t>
        <a:bodyPr/>
        <a:lstStyle/>
        <a:p>
          <a:pPr rtl="0"/>
          <a:r>
            <a:rPr lang="en-US" sz="2400" b="0"/>
            <a:t>Anchor 3: </a:t>
          </a:r>
          <a:r>
            <a:rPr lang="en-US" sz="1800" b="0"/>
            <a:t>Decrease in the adjusted suicide rate for Veterans from 2018 to 2019 (7%) was larger than any observed for Veterans 2001 through 2018. Veteran rate of decrease (7.2%) exceeded by four times the</a:t>
          </a:r>
          <a:r>
            <a:rPr lang="en-US" sz="1800" b="0">
              <a:latin typeface="Calibri Light" panose="020F0302020204030204"/>
            </a:rPr>
            <a:t> non-Veteran</a:t>
          </a:r>
          <a:r>
            <a:rPr lang="en-US" sz="1800" b="0"/>
            <a:t> population decrease (1.8%)</a:t>
          </a:r>
        </a:p>
      </dgm:t>
    </dgm:pt>
    <dgm:pt modelId="{71B44723-621A-451F-8D13-3BFC615F03FE}" type="parTrans" cxnId="{60E67029-60F3-4085-91DA-1480ECC8B853}">
      <dgm:prSet/>
      <dgm:spPr/>
      <dgm:t>
        <a:bodyPr/>
        <a:lstStyle/>
        <a:p>
          <a:endParaRPr lang="en-US"/>
        </a:p>
      </dgm:t>
    </dgm:pt>
    <dgm:pt modelId="{B37B7870-68AE-4CF0-8613-AB3896621534}" type="sibTrans" cxnId="{60E67029-60F3-4085-91DA-1480ECC8B853}">
      <dgm:prSet/>
      <dgm:spPr/>
      <dgm:t>
        <a:bodyPr/>
        <a:lstStyle/>
        <a:p>
          <a:endParaRPr lang="en-US"/>
        </a:p>
      </dgm:t>
    </dgm:pt>
    <dgm:pt modelId="{4B3F2719-3B5A-4C84-AEE5-0F5405881809}">
      <dgm:prSet custT="1"/>
      <dgm:spPr>
        <a:solidFill>
          <a:schemeClr val="accent1">
            <a:lumMod val="75000"/>
          </a:schemeClr>
        </a:solidFill>
      </dgm:spPr>
      <dgm:t>
        <a:bodyPr/>
        <a:lstStyle/>
        <a:p>
          <a:pPr rtl="0"/>
          <a:r>
            <a:rPr lang="en-US" sz="2400" b="0"/>
            <a:t>Anchor 4: </a:t>
          </a:r>
          <a:r>
            <a:rPr lang="en-US" sz="1800" b="0"/>
            <a:t>There was a nearly 13% one-year (unadjusted) rate decrease for female Veterans, which represents the largest rate decrease for Women Veterans in 17 years</a:t>
          </a:r>
          <a:r>
            <a:rPr lang="en-US" sz="1800" b="0">
              <a:latin typeface="Calibri Light" panose="020F0302020204030204"/>
            </a:rPr>
            <a:t>.</a:t>
          </a:r>
          <a:r>
            <a:rPr lang="en-US" sz="1800" b="0"/>
            <a:t>  </a:t>
          </a:r>
        </a:p>
      </dgm:t>
    </dgm:pt>
    <dgm:pt modelId="{65726199-F5AB-4296-A60D-FBC42C83FF1F}" type="parTrans" cxnId="{C429AF25-0ADD-4402-BBFC-0119318837F7}">
      <dgm:prSet/>
      <dgm:spPr/>
      <dgm:t>
        <a:bodyPr/>
        <a:lstStyle/>
        <a:p>
          <a:endParaRPr lang="en-US"/>
        </a:p>
      </dgm:t>
    </dgm:pt>
    <dgm:pt modelId="{1017F14A-2787-4D39-8AA3-B031813149CB}" type="sibTrans" cxnId="{C429AF25-0ADD-4402-BBFC-0119318837F7}">
      <dgm:prSet/>
      <dgm:spPr/>
      <dgm:t>
        <a:bodyPr/>
        <a:lstStyle/>
        <a:p>
          <a:endParaRPr lang="en-US"/>
        </a:p>
      </dgm:t>
    </dgm:pt>
    <dgm:pt modelId="{C2FB5937-7DAC-479F-8AE1-A21061F5CAE2}">
      <dgm:prSet custT="1"/>
      <dgm:spPr>
        <a:solidFill>
          <a:schemeClr val="accent1">
            <a:lumMod val="75000"/>
          </a:schemeClr>
        </a:solidFill>
      </dgm:spPr>
      <dgm:t>
        <a:bodyPr/>
        <a:lstStyle/>
        <a:p>
          <a:r>
            <a:rPr lang="en-US" sz="2400" b="0"/>
            <a:t>Anchor 5: </a:t>
          </a:r>
          <a:r>
            <a:rPr lang="en-US" sz="1800" b="0"/>
            <a:t>COVID-19-related data continues to emerge and clarify, but data thus far does not indicate an increase in Veteran suicide-related behaviors. </a:t>
          </a:r>
        </a:p>
      </dgm:t>
    </dgm:pt>
    <dgm:pt modelId="{873C6468-A53A-461A-867D-7189706A46EE}" type="parTrans" cxnId="{F60F3C9B-363A-43E9-B848-E71758F512BC}">
      <dgm:prSet/>
      <dgm:spPr/>
      <dgm:t>
        <a:bodyPr/>
        <a:lstStyle/>
        <a:p>
          <a:endParaRPr lang="en-US"/>
        </a:p>
      </dgm:t>
    </dgm:pt>
    <dgm:pt modelId="{A7EC8F5F-AC95-4968-8FD2-A13AF1E040E9}" type="sibTrans" cxnId="{F60F3C9B-363A-43E9-B848-E71758F512BC}">
      <dgm:prSet/>
      <dgm:spPr/>
      <dgm:t>
        <a:bodyPr/>
        <a:lstStyle/>
        <a:p>
          <a:endParaRPr lang="en-US"/>
        </a:p>
      </dgm:t>
    </dgm:pt>
    <dgm:pt modelId="{0DFD8B2F-88BB-4640-9181-7FFA73CDC266}" type="pres">
      <dgm:prSet presAssocID="{04863FCD-4812-483A-877B-EF623B3B5178}" presName="linear" presStyleCnt="0">
        <dgm:presLayoutVars>
          <dgm:animLvl val="lvl"/>
          <dgm:resizeHandles val="exact"/>
        </dgm:presLayoutVars>
      </dgm:prSet>
      <dgm:spPr/>
    </dgm:pt>
    <dgm:pt modelId="{D1891BEA-8FB6-4E8F-B522-C021814FFECB}" type="pres">
      <dgm:prSet presAssocID="{5DBE0358-C89F-42B6-9C73-2738F7B81DEF}" presName="parentText" presStyleLbl="node1" presStyleIdx="0" presStyleCnt="5">
        <dgm:presLayoutVars>
          <dgm:chMax val="0"/>
          <dgm:bulletEnabled val="1"/>
        </dgm:presLayoutVars>
      </dgm:prSet>
      <dgm:spPr/>
    </dgm:pt>
    <dgm:pt modelId="{5E466D88-081C-40FD-B60C-EBB7F125A5DD}" type="pres">
      <dgm:prSet presAssocID="{677AF99F-F919-4F5A-9DCD-E49E168DD9F9}" presName="spacer" presStyleCnt="0"/>
      <dgm:spPr/>
    </dgm:pt>
    <dgm:pt modelId="{4A16A454-C0EE-42EC-B4F7-D33AA2ABA6DF}" type="pres">
      <dgm:prSet presAssocID="{D88313DA-E2D1-4F84-8AF7-BCE2B98928DD}" presName="parentText" presStyleLbl="node1" presStyleIdx="1" presStyleCnt="5">
        <dgm:presLayoutVars>
          <dgm:chMax val="0"/>
          <dgm:bulletEnabled val="1"/>
        </dgm:presLayoutVars>
      </dgm:prSet>
      <dgm:spPr/>
    </dgm:pt>
    <dgm:pt modelId="{7ADF7AAE-517D-4360-9851-485F5A92B039}" type="pres">
      <dgm:prSet presAssocID="{7D124216-BE08-477D-979C-14660BA71073}" presName="spacer" presStyleCnt="0"/>
      <dgm:spPr/>
    </dgm:pt>
    <dgm:pt modelId="{953EAFFB-0E67-4524-828E-C2D18D3DECBC}" type="pres">
      <dgm:prSet presAssocID="{7F02EBEE-BF62-4B03-A12B-735A4D108E04}" presName="parentText" presStyleLbl="node1" presStyleIdx="2" presStyleCnt="5">
        <dgm:presLayoutVars>
          <dgm:chMax val="0"/>
          <dgm:bulletEnabled val="1"/>
        </dgm:presLayoutVars>
      </dgm:prSet>
      <dgm:spPr/>
    </dgm:pt>
    <dgm:pt modelId="{25B5DEC6-B384-4E86-A43C-47B1BFB5CF96}" type="pres">
      <dgm:prSet presAssocID="{B37B7870-68AE-4CF0-8613-AB3896621534}" presName="spacer" presStyleCnt="0"/>
      <dgm:spPr/>
    </dgm:pt>
    <dgm:pt modelId="{AED39C34-B048-4050-B614-BC4EA0483C24}" type="pres">
      <dgm:prSet presAssocID="{4B3F2719-3B5A-4C84-AEE5-0F5405881809}" presName="parentText" presStyleLbl="node1" presStyleIdx="3" presStyleCnt="5">
        <dgm:presLayoutVars>
          <dgm:chMax val="0"/>
          <dgm:bulletEnabled val="1"/>
        </dgm:presLayoutVars>
      </dgm:prSet>
      <dgm:spPr/>
    </dgm:pt>
    <dgm:pt modelId="{0281D85A-0B26-485B-A15A-25C48D389C34}" type="pres">
      <dgm:prSet presAssocID="{1017F14A-2787-4D39-8AA3-B031813149CB}" presName="spacer" presStyleCnt="0"/>
      <dgm:spPr/>
    </dgm:pt>
    <dgm:pt modelId="{D85F64B7-6C81-48D4-BC8F-44B570C4D111}" type="pres">
      <dgm:prSet presAssocID="{C2FB5937-7DAC-479F-8AE1-A21061F5CAE2}" presName="parentText" presStyleLbl="node1" presStyleIdx="4" presStyleCnt="5">
        <dgm:presLayoutVars>
          <dgm:chMax val="0"/>
          <dgm:bulletEnabled val="1"/>
        </dgm:presLayoutVars>
      </dgm:prSet>
      <dgm:spPr/>
    </dgm:pt>
  </dgm:ptLst>
  <dgm:cxnLst>
    <dgm:cxn modelId="{48E58415-2CCF-4DDB-BB8D-125FB9683AFD}" type="presOf" srcId="{7F02EBEE-BF62-4B03-A12B-735A4D108E04}" destId="{953EAFFB-0E67-4524-828E-C2D18D3DECBC}" srcOrd="0" destOrd="0" presId="urn:microsoft.com/office/officeart/2005/8/layout/vList2"/>
    <dgm:cxn modelId="{F349AA1F-FBE1-468D-9A87-2D325F02BFB0}" type="presOf" srcId="{D88313DA-E2D1-4F84-8AF7-BCE2B98928DD}" destId="{4A16A454-C0EE-42EC-B4F7-D33AA2ABA6DF}" srcOrd="0" destOrd="0" presId="urn:microsoft.com/office/officeart/2005/8/layout/vList2"/>
    <dgm:cxn modelId="{C429AF25-0ADD-4402-BBFC-0119318837F7}" srcId="{04863FCD-4812-483A-877B-EF623B3B5178}" destId="{4B3F2719-3B5A-4C84-AEE5-0F5405881809}" srcOrd="3" destOrd="0" parTransId="{65726199-F5AB-4296-A60D-FBC42C83FF1F}" sibTransId="{1017F14A-2787-4D39-8AA3-B031813149CB}"/>
    <dgm:cxn modelId="{60E67029-60F3-4085-91DA-1480ECC8B853}" srcId="{04863FCD-4812-483A-877B-EF623B3B5178}" destId="{7F02EBEE-BF62-4B03-A12B-735A4D108E04}" srcOrd="2" destOrd="0" parTransId="{71B44723-621A-451F-8D13-3BFC615F03FE}" sibTransId="{B37B7870-68AE-4CF0-8613-AB3896621534}"/>
    <dgm:cxn modelId="{6D916A5B-8374-4EE8-B37A-3851AC19BE28}" srcId="{04863FCD-4812-483A-877B-EF623B3B5178}" destId="{D88313DA-E2D1-4F84-8AF7-BCE2B98928DD}" srcOrd="1" destOrd="0" parTransId="{F512F4DB-854E-4AD2-B483-8BBB80847016}" sibTransId="{7D124216-BE08-477D-979C-14660BA71073}"/>
    <dgm:cxn modelId="{24FF556E-9CC2-498F-BBD4-59E5E70BBC47}" type="presOf" srcId="{4B3F2719-3B5A-4C84-AEE5-0F5405881809}" destId="{AED39C34-B048-4050-B614-BC4EA0483C24}" srcOrd="0" destOrd="0" presId="urn:microsoft.com/office/officeart/2005/8/layout/vList2"/>
    <dgm:cxn modelId="{9999FE6E-9796-4831-9306-03E74F9CB411}" type="presOf" srcId="{C2FB5937-7DAC-479F-8AE1-A21061F5CAE2}" destId="{D85F64B7-6C81-48D4-BC8F-44B570C4D111}" srcOrd="0" destOrd="0" presId="urn:microsoft.com/office/officeart/2005/8/layout/vList2"/>
    <dgm:cxn modelId="{F60F3C9B-363A-43E9-B848-E71758F512BC}" srcId="{04863FCD-4812-483A-877B-EF623B3B5178}" destId="{C2FB5937-7DAC-479F-8AE1-A21061F5CAE2}" srcOrd="4" destOrd="0" parTransId="{873C6468-A53A-461A-867D-7189706A46EE}" sibTransId="{A7EC8F5F-AC95-4968-8FD2-A13AF1E040E9}"/>
    <dgm:cxn modelId="{3ED3CBA8-7C3D-49A0-BAC3-E60C09C70D41}" type="presOf" srcId="{5DBE0358-C89F-42B6-9C73-2738F7B81DEF}" destId="{D1891BEA-8FB6-4E8F-B522-C021814FFECB}" srcOrd="0" destOrd="0" presId="urn:microsoft.com/office/officeart/2005/8/layout/vList2"/>
    <dgm:cxn modelId="{20F647C7-DD6E-479A-B5AB-D22A4A9CFE74}" srcId="{04863FCD-4812-483A-877B-EF623B3B5178}" destId="{5DBE0358-C89F-42B6-9C73-2738F7B81DEF}" srcOrd="0" destOrd="0" parTransId="{CB44FC37-874B-4E67-829F-2C3D62911E3D}" sibTransId="{677AF99F-F919-4F5A-9DCD-E49E168DD9F9}"/>
    <dgm:cxn modelId="{E96137E9-F442-4698-9B19-D8FB3163BD68}" type="presOf" srcId="{04863FCD-4812-483A-877B-EF623B3B5178}" destId="{0DFD8B2F-88BB-4640-9181-7FFA73CDC266}" srcOrd="0" destOrd="0" presId="urn:microsoft.com/office/officeart/2005/8/layout/vList2"/>
    <dgm:cxn modelId="{5F4C9781-4ABB-4D6A-8D70-B577192255D1}" type="presParOf" srcId="{0DFD8B2F-88BB-4640-9181-7FFA73CDC266}" destId="{D1891BEA-8FB6-4E8F-B522-C021814FFECB}" srcOrd="0" destOrd="0" presId="urn:microsoft.com/office/officeart/2005/8/layout/vList2"/>
    <dgm:cxn modelId="{3279FE07-A6DD-4AAE-B322-F24C8FF67A63}" type="presParOf" srcId="{0DFD8B2F-88BB-4640-9181-7FFA73CDC266}" destId="{5E466D88-081C-40FD-B60C-EBB7F125A5DD}" srcOrd="1" destOrd="0" presId="urn:microsoft.com/office/officeart/2005/8/layout/vList2"/>
    <dgm:cxn modelId="{373DF9F8-B624-45E8-89CF-15BEC84F589B}" type="presParOf" srcId="{0DFD8B2F-88BB-4640-9181-7FFA73CDC266}" destId="{4A16A454-C0EE-42EC-B4F7-D33AA2ABA6DF}" srcOrd="2" destOrd="0" presId="urn:microsoft.com/office/officeart/2005/8/layout/vList2"/>
    <dgm:cxn modelId="{66D8BF68-D7AC-4FD1-9F28-2AEAF4A1010F}" type="presParOf" srcId="{0DFD8B2F-88BB-4640-9181-7FFA73CDC266}" destId="{7ADF7AAE-517D-4360-9851-485F5A92B039}" srcOrd="3" destOrd="0" presId="urn:microsoft.com/office/officeart/2005/8/layout/vList2"/>
    <dgm:cxn modelId="{94878C1A-4284-4AEC-8984-68E67447B7D2}" type="presParOf" srcId="{0DFD8B2F-88BB-4640-9181-7FFA73CDC266}" destId="{953EAFFB-0E67-4524-828E-C2D18D3DECBC}" srcOrd="4" destOrd="0" presId="urn:microsoft.com/office/officeart/2005/8/layout/vList2"/>
    <dgm:cxn modelId="{B177CCF4-2FFB-4F15-9612-6EDD40D09772}" type="presParOf" srcId="{0DFD8B2F-88BB-4640-9181-7FFA73CDC266}" destId="{25B5DEC6-B384-4E86-A43C-47B1BFB5CF96}" srcOrd="5" destOrd="0" presId="urn:microsoft.com/office/officeart/2005/8/layout/vList2"/>
    <dgm:cxn modelId="{E5DC8B50-2508-45BB-AF0B-AC9E51BF0A1D}" type="presParOf" srcId="{0DFD8B2F-88BB-4640-9181-7FFA73CDC266}" destId="{AED39C34-B048-4050-B614-BC4EA0483C24}" srcOrd="6" destOrd="0" presId="urn:microsoft.com/office/officeart/2005/8/layout/vList2"/>
    <dgm:cxn modelId="{33AA8150-4764-4318-9D00-41C33C06AB0E}" type="presParOf" srcId="{0DFD8B2F-88BB-4640-9181-7FFA73CDC266}" destId="{0281D85A-0B26-485B-A15A-25C48D389C34}" srcOrd="7" destOrd="0" presId="urn:microsoft.com/office/officeart/2005/8/layout/vList2"/>
    <dgm:cxn modelId="{632FF70E-D231-4364-B6A0-001D702477D1}" type="presParOf" srcId="{0DFD8B2F-88BB-4640-9181-7FFA73CDC266}" destId="{D85F64B7-6C81-48D4-BC8F-44B570C4D111}"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12607DAC-F1A7-4E95-B755-EF8CEBBEC70B}" type="doc">
      <dgm:prSet loTypeId="urn:microsoft.com/office/officeart/2005/8/layout/hList1" loCatId="list" qsTypeId="urn:microsoft.com/office/officeart/2005/8/quickstyle/simple5" qsCatId="simple" csTypeId="urn:microsoft.com/office/officeart/2005/8/colors/accent1_2" csCatId="accent1" phldr="1"/>
      <dgm:spPr/>
      <dgm:t>
        <a:bodyPr/>
        <a:lstStyle/>
        <a:p>
          <a:endParaRPr lang="en-US"/>
        </a:p>
      </dgm:t>
    </dgm:pt>
    <dgm:pt modelId="{CCF4D09B-8276-4ECF-B543-0CE09DECE182}">
      <dgm:prSet phldrT="[Text]" custT="1"/>
      <dgm:spPr/>
      <dgm:t>
        <a:bodyPr/>
        <a:lstStyle/>
        <a:p>
          <a:r>
            <a:rPr lang="en-US" sz="2800" b="1"/>
            <a:t>Suicide Prevention Coordinators (SPC) </a:t>
          </a:r>
        </a:p>
      </dgm:t>
    </dgm:pt>
    <dgm:pt modelId="{CB52AEF5-A56C-4CA8-83E4-F6B283631F01}" type="parTrans" cxnId="{C8F4B384-C55B-47FD-89F2-1F20845A9E1F}">
      <dgm:prSet/>
      <dgm:spPr/>
      <dgm:t>
        <a:bodyPr/>
        <a:lstStyle/>
        <a:p>
          <a:endParaRPr lang="en-US"/>
        </a:p>
      </dgm:t>
    </dgm:pt>
    <dgm:pt modelId="{2873383F-A1CF-421A-89BE-1AD26A21B183}" type="sibTrans" cxnId="{C8F4B384-C55B-47FD-89F2-1F20845A9E1F}">
      <dgm:prSet/>
      <dgm:spPr/>
      <dgm:t>
        <a:bodyPr/>
        <a:lstStyle/>
        <a:p>
          <a:endParaRPr lang="en-US"/>
        </a:p>
      </dgm:t>
    </dgm:pt>
    <dgm:pt modelId="{C79500C1-A5A9-4AA8-BF31-2004928DB133}">
      <dgm:prSet phldrT="[Text]" custT="1"/>
      <dgm:spPr/>
      <dgm:t>
        <a:bodyPr/>
        <a:lstStyle/>
        <a:p>
          <a:r>
            <a:rPr lang="en-US" sz="2000"/>
            <a:t>Enhanced Care Management of Veterans at High Risk of Suicide</a:t>
          </a:r>
        </a:p>
      </dgm:t>
    </dgm:pt>
    <dgm:pt modelId="{B4503958-E188-44A3-8D7D-509DA010AE67}" type="parTrans" cxnId="{625C51F9-D10F-42F6-93D7-22033347E957}">
      <dgm:prSet/>
      <dgm:spPr/>
      <dgm:t>
        <a:bodyPr/>
        <a:lstStyle/>
        <a:p>
          <a:endParaRPr lang="en-US"/>
        </a:p>
      </dgm:t>
    </dgm:pt>
    <dgm:pt modelId="{1E61FC35-9D4D-453F-9723-23948A70C9D9}" type="sibTrans" cxnId="{625C51F9-D10F-42F6-93D7-22033347E957}">
      <dgm:prSet/>
      <dgm:spPr/>
      <dgm:t>
        <a:bodyPr/>
        <a:lstStyle/>
        <a:p>
          <a:endParaRPr lang="en-US"/>
        </a:p>
      </dgm:t>
    </dgm:pt>
    <dgm:pt modelId="{BB65D82F-6CDF-4C33-8558-DE701382DB16}">
      <dgm:prSet phldrT="[Text]" custT="1"/>
      <dgm:spPr/>
      <dgm:t>
        <a:bodyPr/>
        <a:lstStyle/>
        <a:p>
          <a:r>
            <a:rPr lang="en-US" sz="2800" b="1"/>
            <a:t>Community Engagement and Partnership Coordinators (CEPC) </a:t>
          </a:r>
        </a:p>
      </dgm:t>
    </dgm:pt>
    <dgm:pt modelId="{EC7A439A-8724-47AA-B823-644CCFBA1878}" type="parTrans" cxnId="{8D02912C-0DD2-4EE5-9717-DAA06E767C4E}">
      <dgm:prSet/>
      <dgm:spPr/>
      <dgm:t>
        <a:bodyPr/>
        <a:lstStyle/>
        <a:p>
          <a:endParaRPr lang="en-US"/>
        </a:p>
      </dgm:t>
    </dgm:pt>
    <dgm:pt modelId="{F6E357A0-B153-4689-B794-B19279AE572B}" type="sibTrans" cxnId="{8D02912C-0DD2-4EE5-9717-DAA06E767C4E}">
      <dgm:prSet/>
      <dgm:spPr/>
      <dgm:t>
        <a:bodyPr/>
        <a:lstStyle/>
        <a:p>
          <a:endParaRPr lang="en-US"/>
        </a:p>
      </dgm:t>
    </dgm:pt>
    <dgm:pt modelId="{771A4DBF-761B-438F-968C-4D14BB85DFEB}">
      <dgm:prSet phldrT="[Text]" custT="1"/>
      <dgm:spPr/>
      <dgm:t>
        <a:bodyPr/>
        <a:lstStyle/>
        <a:p>
          <a:r>
            <a:rPr lang="en-US" sz="2000"/>
            <a:t>Establish New Community Coalitions / Support Existing Coalitions</a:t>
          </a:r>
        </a:p>
      </dgm:t>
    </dgm:pt>
    <dgm:pt modelId="{C8A403B1-E235-4BAE-98C2-49201C2F1BC8}" type="parTrans" cxnId="{53CF9345-646B-4709-8297-9FDB5FFDCFFE}">
      <dgm:prSet/>
      <dgm:spPr/>
      <dgm:t>
        <a:bodyPr/>
        <a:lstStyle/>
        <a:p>
          <a:endParaRPr lang="en-US"/>
        </a:p>
      </dgm:t>
    </dgm:pt>
    <dgm:pt modelId="{0EF80CAE-FD32-4796-888C-D951F436CA68}" type="sibTrans" cxnId="{53CF9345-646B-4709-8297-9FDB5FFDCFFE}">
      <dgm:prSet/>
      <dgm:spPr/>
      <dgm:t>
        <a:bodyPr/>
        <a:lstStyle/>
        <a:p>
          <a:endParaRPr lang="en-US"/>
        </a:p>
      </dgm:t>
    </dgm:pt>
    <dgm:pt modelId="{87B8BB2A-22D2-499A-82FC-98E3F06C9601}">
      <dgm:prSet phldrT="[Text]" custT="1"/>
      <dgm:spPr/>
      <dgm:t>
        <a:bodyPr/>
        <a:lstStyle/>
        <a:p>
          <a:r>
            <a:rPr lang="en-US" sz="2000"/>
            <a:t>Facility Suicide Prevention Program Coordination and Implementation of Clinical Evidence-Based Practices for SP</a:t>
          </a:r>
        </a:p>
      </dgm:t>
    </dgm:pt>
    <dgm:pt modelId="{A5976B40-6B51-4599-9174-D59790455B73}" type="parTrans" cxnId="{3EB0C14D-922F-43DC-B546-6DB3D5FA193B}">
      <dgm:prSet/>
      <dgm:spPr/>
      <dgm:t>
        <a:bodyPr/>
        <a:lstStyle/>
        <a:p>
          <a:endParaRPr lang="en-US"/>
        </a:p>
      </dgm:t>
    </dgm:pt>
    <dgm:pt modelId="{EFD8D50D-3B43-4843-ACB1-49309D24D73C}" type="sibTrans" cxnId="{3EB0C14D-922F-43DC-B546-6DB3D5FA193B}">
      <dgm:prSet/>
      <dgm:spPr/>
      <dgm:t>
        <a:bodyPr/>
        <a:lstStyle/>
        <a:p>
          <a:endParaRPr lang="en-US"/>
        </a:p>
      </dgm:t>
    </dgm:pt>
    <dgm:pt modelId="{925B1A26-A48F-4510-A65F-A67594C5D6F6}">
      <dgm:prSet phldrT="[Text]" custT="1"/>
      <dgm:spPr/>
      <dgm:t>
        <a:bodyPr/>
        <a:lstStyle/>
        <a:p>
          <a:r>
            <a:rPr lang="en-US" sz="2000"/>
            <a:t>Veterans Crisis Line Facility Consultant</a:t>
          </a:r>
        </a:p>
      </dgm:t>
    </dgm:pt>
    <dgm:pt modelId="{7551E8AE-D506-4621-ABAE-A679A0B3A597}" type="parTrans" cxnId="{B27F8C4C-9F7D-4AF8-BC61-8DE5D77EF54A}">
      <dgm:prSet/>
      <dgm:spPr/>
      <dgm:t>
        <a:bodyPr/>
        <a:lstStyle/>
        <a:p>
          <a:endParaRPr lang="en-US"/>
        </a:p>
      </dgm:t>
    </dgm:pt>
    <dgm:pt modelId="{EC151B50-D319-45C5-9DC4-30CFB57EA45C}" type="sibTrans" cxnId="{B27F8C4C-9F7D-4AF8-BC61-8DE5D77EF54A}">
      <dgm:prSet/>
      <dgm:spPr/>
      <dgm:t>
        <a:bodyPr/>
        <a:lstStyle/>
        <a:p>
          <a:endParaRPr lang="en-US"/>
        </a:p>
      </dgm:t>
    </dgm:pt>
    <dgm:pt modelId="{A3EEEDAD-00BD-4C40-950E-936EF92B880B}">
      <dgm:prSet phldrT="[Text]" custT="1"/>
      <dgm:spPr/>
      <dgm:t>
        <a:bodyPr/>
        <a:lstStyle/>
        <a:p>
          <a:r>
            <a:rPr lang="en-US" sz="2000"/>
            <a:t>Community Outreach and Education</a:t>
          </a:r>
        </a:p>
      </dgm:t>
    </dgm:pt>
    <dgm:pt modelId="{10EA6128-F173-4B5A-9A0B-AD56C3A7E60D}" type="parTrans" cxnId="{5138A319-9F21-451E-A5F9-A57D83804C02}">
      <dgm:prSet/>
      <dgm:spPr/>
      <dgm:t>
        <a:bodyPr/>
        <a:lstStyle/>
        <a:p>
          <a:endParaRPr lang="en-US"/>
        </a:p>
      </dgm:t>
    </dgm:pt>
    <dgm:pt modelId="{4CE93AFE-0982-4142-ACBF-8AE5104891E7}" type="sibTrans" cxnId="{5138A319-9F21-451E-A5F9-A57D83804C02}">
      <dgm:prSet/>
      <dgm:spPr/>
      <dgm:t>
        <a:bodyPr/>
        <a:lstStyle/>
        <a:p>
          <a:endParaRPr lang="en-US"/>
        </a:p>
      </dgm:t>
    </dgm:pt>
    <dgm:pt modelId="{47DF0A66-A445-43AA-A789-FACE2CA673BD}">
      <dgm:prSet phldrT="[Text]" custT="1"/>
      <dgm:spPr/>
      <dgm:t>
        <a:bodyPr/>
        <a:lstStyle/>
        <a:p>
          <a:r>
            <a:rPr lang="en-US" sz="2000"/>
            <a:t>Facilitate Community, Regional, and State-Level Efforts to Implement Evidence-Informed Community-Based SP Practices</a:t>
          </a:r>
        </a:p>
      </dgm:t>
    </dgm:pt>
    <dgm:pt modelId="{EC39EF5D-7F95-4AE5-86BB-F9A4E8E0BD9D}" type="parTrans" cxnId="{E8EFCB2A-8BB1-4BCC-8BB5-85977BEE62CF}">
      <dgm:prSet/>
      <dgm:spPr/>
      <dgm:t>
        <a:bodyPr/>
        <a:lstStyle/>
        <a:p>
          <a:endParaRPr lang="en-US"/>
        </a:p>
      </dgm:t>
    </dgm:pt>
    <dgm:pt modelId="{296E23A3-9FA2-4E65-9492-98087D8528C8}" type="sibTrans" cxnId="{E8EFCB2A-8BB1-4BCC-8BB5-85977BEE62CF}">
      <dgm:prSet/>
      <dgm:spPr/>
      <dgm:t>
        <a:bodyPr/>
        <a:lstStyle/>
        <a:p>
          <a:endParaRPr lang="en-US"/>
        </a:p>
      </dgm:t>
    </dgm:pt>
    <dgm:pt modelId="{2D1E1243-F9E4-4082-8335-EAFD5858AF0C}">
      <dgm:prSet phldrT="[Text]" custT="1"/>
      <dgm:spPr/>
      <dgm:t>
        <a:bodyPr/>
        <a:lstStyle/>
        <a:p>
          <a:r>
            <a:rPr lang="en-US" sz="2000"/>
            <a:t>Facility Suicide Prevention Training</a:t>
          </a:r>
        </a:p>
      </dgm:t>
    </dgm:pt>
    <dgm:pt modelId="{21364970-BC19-4E0B-9A0A-15BD0A0FA183}" type="parTrans" cxnId="{E6ED4036-DBB1-4980-AE1B-0B5BB3C45740}">
      <dgm:prSet/>
      <dgm:spPr/>
      <dgm:t>
        <a:bodyPr/>
        <a:lstStyle/>
        <a:p>
          <a:endParaRPr lang="en-US"/>
        </a:p>
      </dgm:t>
    </dgm:pt>
    <dgm:pt modelId="{B5AB331B-46D7-45C6-8A69-C66124B05F86}" type="sibTrans" cxnId="{E6ED4036-DBB1-4980-AE1B-0B5BB3C45740}">
      <dgm:prSet/>
      <dgm:spPr/>
      <dgm:t>
        <a:bodyPr/>
        <a:lstStyle/>
        <a:p>
          <a:endParaRPr lang="en-US"/>
        </a:p>
      </dgm:t>
    </dgm:pt>
    <dgm:pt modelId="{A05A2FB7-132A-4613-AE31-D5E4C5FDF21A}">
      <dgm:prSet phldrT="[Text]" custT="1"/>
      <dgm:spPr/>
      <dgm:t>
        <a:bodyPr/>
        <a:lstStyle/>
        <a:p>
          <a:pPr>
            <a:buFont typeface="Symbol" panose="05050102010706020507" pitchFamily="18" charset="2"/>
            <a:buChar char=""/>
          </a:pPr>
          <a:r>
            <a:rPr lang="en-US" sz="2000"/>
            <a:t>Bolster the public health approach through:</a:t>
          </a:r>
        </a:p>
      </dgm:t>
    </dgm:pt>
    <dgm:pt modelId="{BD15B78B-908C-48C0-8C38-1D0FAC7470D7}" type="parTrans" cxnId="{CF68069F-87F4-4242-A84A-6679511786DD}">
      <dgm:prSet/>
      <dgm:spPr/>
      <dgm:t>
        <a:bodyPr/>
        <a:lstStyle/>
        <a:p>
          <a:endParaRPr lang="en-US"/>
        </a:p>
      </dgm:t>
    </dgm:pt>
    <dgm:pt modelId="{52590B55-C46B-47BB-8819-CB76F6C755A3}" type="sibTrans" cxnId="{CF68069F-87F4-4242-A84A-6679511786DD}">
      <dgm:prSet/>
      <dgm:spPr/>
      <dgm:t>
        <a:bodyPr/>
        <a:lstStyle/>
        <a:p>
          <a:endParaRPr lang="en-US"/>
        </a:p>
      </dgm:t>
    </dgm:pt>
    <dgm:pt modelId="{2F146A13-5F17-4C7D-9C07-A194AFF796E4}">
      <dgm:prSet phldrT="[Text]" custT="1"/>
      <dgm:spPr/>
      <dgm:t>
        <a:bodyPr/>
        <a:lstStyle/>
        <a:p>
          <a:pPr>
            <a:buFont typeface="Courier New" panose="02070309020205020404" pitchFamily="49" charset="0"/>
            <a:buNone/>
          </a:pPr>
          <a:r>
            <a:rPr lang="en-US" sz="1400"/>
            <a:t>	Community engagement, coalition building, needs assessment and environmental scans, action planning, implementation of systems and community-level change initiatives, program evaluation, and sustainment of community efforts/coalitions</a:t>
          </a:r>
        </a:p>
      </dgm:t>
    </dgm:pt>
    <dgm:pt modelId="{5E6144E8-0A68-4628-8282-5DDEC164D10A}" type="parTrans" cxnId="{8E50CF59-D0FB-4243-990B-7F78307BBF75}">
      <dgm:prSet/>
      <dgm:spPr/>
      <dgm:t>
        <a:bodyPr/>
        <a:lstStyle/>
        <a:p>
          <a:endParaRPr lang="en-US"/>
        </a:p>
      </dgm:t>
    </dgm:pt>
    <dgm:pt modelId="{0423BAEC-B754-49A8-B740-0F157812CC17}" type="sibTrans" cxnId="{8E50CF59-D0FB-4243-990B-7F78307BBF75}">
      <dgm:prSet/>
      <dgm:spPr/>
      <dgm:t>
        <a:bodyPr/>
        <a:lstStyle/>
        <a:p>
          <a:endParaRPr lang="en-US"/>
        </a:p>
      </dgm:t>
    </dgm:pt>
    <dgm:pt modelId="{78DCA324-21EB-4EA2-A575-6D27F657EB9A}" type="pres">
      <dgm:prSet presAssocID="{12607DAC-F1A7-4E95-B755-EF8CEBBEC70B}" presName="Name0" presStyleCnt="0">
        <dgm:presLayoutVars>
          <dgm:dir/>
          <dgm:animLvl val="lvl"/>
          <dgm:resizeHandles val="exact"/>
        </dgm:presLayoutVars>
      </dgm:prSet>
      <dgm:spPr/>
    </dgm:pt>
    <dgm:pt modelId="{717CCE5E-3AC7-4EF2-A5EC-88D125F491E8}" type="pres">
      <dgm:prSet presAssocID="{CCF4D09B-8276-4ECF-B543-0CE09DECE182}" presName="composite" presStyleCnt="0"/>
      <dgm:spPr/>
    </dgm:pt>
    <dgm:pt modelId="{BE0B04A5-3946-4EB0-9C19-A7209D268635}" type="pres">
      <dgm:prSet presAssocID="{CCF4D09B-8276-4ECF-B543-0CE09DECE182}" presName="parTx" presStyleLbl="alignNode1" presStyleIdx="0" presStyleCnt="2" custLinFactX="11178" custLinFactNeighborX="100000" custLinFactNeighborY="-2211">
        <dgm:presLayoutVars>
          <dgm:chMax val="0"/>
          <dgm:chPref val="0"/>
          <dgm:bulletEnabled val="1"/>
        </dgm:presLayoutVars>
      </dgm:prSet>
      <dgm:spPr/>
    </dgm:pt>
    <dgm:pt modelId="{DD650D60-B390-42EB-9B64-1B4967F8AB72}" type="pres">
      <dgm:prSet presAssocID="{CCF4D09B-8276-4ECF-B543-0CE09DECE182}" presName="desTx" presStyleLbl="alignAccFollowNode1" presStyleIdx="0" presStyleCnt="2" custLinFactX="11178" custLinFactNeighborX="100000" custLinFactNeighborY="18">
        <dgm:presLayoutVars>
          <dgm:bulletEnabled val="1"/>
        </dgm:presLayoutVars>
      </dgm:prSet>
      <dgm:spPr/>
    </dgm:pt>
    <dgm:pt modelId="{1F4DD161-D881-485D-AD0C-FB6010A0D511}" type="pres">
      <dgm:prSet presAssocID="{2873383F-A1CF-421A-89BE-1AD26A21B183}" presName="space" presStyleCnt="0"/>
      <dgm:spPr/>
    </dgm:pt>
    <dgm:pt modelId="{B41123F5-9EFF-4443-9C95-C6561B0FB493}" type="pres">
      <dgm:prSet presAssocID="{BB65D82F-6CDF-4C33-8558-DE701382DB16}" presName="composite" presStyleCnt="0"/>
      <dgm:spPr/>
    </dgm:pt>
    <dgm:pt modelId="{BB1A796D-9C09-46B8-8A8E-B0266C65E1EC}" type="pres">
      <dgm:prSet presAssocID="{BB65D82F-6CDF-4C33-8558-DE701382DB16}" presName="parTx" presStyleLbl="alignNode1" presStyleIdx="1" presStyleCnt="2" custLinFactX="-14001" custLinFactNeighborX="-100000" custLinFactNeighborY="-883">
        <dgm:presLayoutVars>
          <dgm:chMax val="0"/>
          <dgm:chPref val="0"/>
          <dgm:bulletEnabled val="1"/>
        </dgm:presLayoutVars>
      </dgm:prSet>
      <dgm:spPr/>
    </dgm:pt>
    <dgm:pt modelId="{049C0AB6-3645-439C-9AF1-3E18DC6859A1}" type="pres">
      <dgm:prSet presAssocID="{BB65D82F-6CDF-4C33-8558-DE701382DB16}" presName="desTx" presStyleLbl="alignAccFollowNode1" presStyleIdx="1" presStyleCnt="2" custLinFactX="-14001" custLinFactNeighborX="-100000" custLinFactNeighborY="18">
        <dgm:presLayoutVars>
          <dgm:bulletEnabled val="1"/>
        </dgm:presLayoutVars>
      </dgm:prSet>
      <dgm:spPr/>
    </dgm:pt>
  </dgm:ptLst>
  <dgm:cxnLst>
    <dgm:cxn modelId="{DAC50502-9DED-4528-B009-B0E98C461B7A}" type="presOf" srcId="{925B1A26-A48F-4510-A65F-A67594C5D6F6}" destId="{DD650D60-B390-42EB-9B64-1B4967F8AB72}" srcOrd="0" destOrd="2" presId="urn:microsoft.com/office/officeart/2005/8/layout/hList1"/>
    <dgm:cxn modelId="{6352DF12-859F-494F-8F04-4EEBF92C723D}" type="presOf" srcId="{BB65D82F-6CDF-4C33-8558-DE701382DB16}" destId="{BB1A796D-9C09-46B8-8A8E-B0266C65E1EC}" srcOrd="0" destOrd="0" presId="urn:microsoft.com/office/officeart/2005/8/layout/hList1"/>
    <dgm:cxn modelId="{5138A319-9F21-451E-A5F9-A57D83804C02}" srcId="{CCF4D09B-8276-4ECF-B543-0CE09DECE182}" destId="{A3EEEDAD-00BD-4C40-950E-936EF92B880B}" srcOrd="3" destOrd="0" parTransId="{10EA6128-F173-4B5A-9A0B-AD56C3A7E60D}" sibTransId="{4CE93AFE-0982-4142-ACBF-8AE5104891E7}"/>
    <dgm:cxn modelId="{BE59611F-312A-4EB3-AACB-DB9D9158AEDA}" type="presOf" srcId="{771A4DBF-761B-438F-968C-4D14BB85DFEB}" destId="{049C0AB6-3645-439C-9AF1-3E18DC6859A1}" srcOrd="0" destOrd="0" presId="urn:microsoft.com/office/officeart/2005/8/layout/hList1"/>
    <dgm:cxn modelId="{E8EFCB2A-8BB1-4BCC-8BB5-85977BEE62CF}" srcId="{BB65D82F-6CDF-4C33-8558-DE701382DB16}" destId="{47DF0A66-A445-43AA-A789-FACE2CA673BD}" srcOrd="1" destOrd="0" parTransId="{EC39EF5D-7F95-4AE5-86BB-F9A4E8E0BD9D}" sibTransId="{296E23A3-9FA2-4E65-9492-98087D8528C8}"/>
    <dgm:cxn modelId="{61DE182C-12E3-46E1-9209-D92F224BB487}" type="presOf" srcId="{A05A2FB7-132A-4613-AE31-D5E4C5FDF21A}" destId="{049C0AB6-3645-439C-9AF1-3E18DC6859A1}" srcOrd="0" destOrd="2" presId="urn:microsoft.com/office/officeart/2005/8/layout/hList1"/>
    <dgm:cxn modelId="{8D02912C-0DD2-4EE5-9717-DAA06E767C4E}" srcId="{12607DAC-F1A7-4E95-B755-EF8CEBBEC70B}" destId="{BB65D82F-6CDF-4C33-8558-DE701382DB16}" srcOrd="1" destOrd="0" parTransId="{EC7A439A-8724-47AA-B823-644CCFBA1878}" sibTransId="{F6E357A0-B153-4689-B794-B19279AE572B}"/>
    <dgm:cxn modelId="{E6ED4036-DBB1-4980-AE1B-0B5BB3C45740}" srcId="{CCF4D09B-8276-4ECF-B543-0CE09DECE182}" destId="{2D1E1243-F9E4-4082-8335-EAFD5858AF0C}" srcOrd="4" destOrd="0" parTransId="{21364970-BC19-4E0B-9A0A-15BD0A0FA183}" sibTransId="{B5AB331B-46D7-45C6-8A69-C66124B05F86}"/>
    <dgm:cxn modelId="{EAB3F661-51C2-4274-9DE3-FC8D05EF8925}" type="presOf" srcId="{A3EEEDAD-00BD-4C40-950E-936EF92B880B}" destId="{DD650D60-B390-42EB-9B64-1B4967F8AB72}" srcOrd="0" destOrd="3" presId="urn:microsoft.com/office/officeart/2005/8/layout/hList1"/>
    <dgm:cxn modelId="{53CF9345-646B-4709-8297-9FDB5FFDCFFE}" srcId="{BB65D82F-6CDF-4C33-8558-DE701382DB16}" destId="{771A4DBF-761B-438F-968C-4D14BB85DFEB}" srcOrd="0" destOrd="0" parTransId="{C8A403B1-E235-4BAE-98C2-49201C2F1BC8}" sibTransId="{0EF80CAE-FD32-4796-888C-D951F436CA68}"/>
    <dgm:cxn modelId="{B27F8C4C-9F7D-4AF8-BC61-8DE5D77EF54A}" srcId="{CCF4D09B-8276-4ECF-B543-0CE09DECE182}" destId="{925B1A26-A48F-4510-A65F-A67594C5D6F6}" srcOrd="2" destOrd="0" parTransId="{7551E8AE-D506-4621-ABAE-A679A0B3A597}" sibTransId="{EC151B50-D319-45C5-9DC4-30CFB57EA45C}"/>
    <dgm:cxn modelId="{3EB0C14D-922F-43DC-B546-6DB3D5FA193B}" srcId="{CCF4D09B-8276-4ECF-B543-0CE09DECE182}" destId="{87B8BB2A-22D2-499A-82FC-98E3F06C9601}" srcOrd="1" destOrd="0" parTransId="{A5976B40-6B51-4599-9174-D59790455B73}" sibTransId="{EFD8D50D-3B43-4843-ACB1-49309D24D73C}"/>
    <dgm:cxn modelId="{8E50CF59-D0FB-4243-990B-7F78307BBF75}" srcId="{A05A2FB7-132A-4613-AE31-D5E4C5FDF21A}" destId="{2F146A13-5F17-4C7D-9C07-A194AFF796E4}" srcOrd="0" destOrd="0" parTransId="{5E6144E8-0A68-4628-8282-5DDEC164D10A}" sibTransId="{0423BAEC-B754-49A8-B740-0F157812CC17}"/>
    <dgm:cxn modelId="{C8F4B384-C55B-47FD-89F2-1F20845A9E1F}" srcId="{12607DAC-F1A7-4E95-B755-EF8CEBBEC70B}" destId="{CCF4D09B-8276-4ECF-B543-0CE09DECE182}" srcOrd="0" destOrd="0" parTransId="{CB52AEF5-A56C-4CA8-83E4-F6B283631F01}" sibTransId="{2873383F-A1CF-421A-89BE-1AD26A21B183}"/>
    <dgm:cxn modelId="{04FCA693-4EC8-4242-97C2-624E737852CF}" type="presOf" srcId="{87B8BB2A-22D2-499A-82FC-98E3F06C9601}" destId="{DD650D60-B390-42EB-9B64-1B4967F8AB72}" srcOrd="0" destOrd="1" presId="urn:microsoft.com/office/officeart/2005/8/layout/hList1"/>
    <dgm:cxn modelId="{D9F67C96-2736-4CA4-B0A2-E66BC5659739}" type="presOf" srcId="{2D1E1243-F9E4-4082-8335-EAFD5858AF0C}" destId="{DD650D60-B390-42EB-9B64-1B4967F8AB72}" srcOrd="0" destOrd="4" presId="urn:microsoft.com/office/officeart/2005/8/layout/hList1"/>
    <dgm:cxn modelId="{CF68069F-87F4-4242-A84A-6679511786DD}" srcId="{BB65D82F-6CDF-4C33-8558-DE701382DB16}" destId="{A05A2FB7-132A-4613-AE31-D5E4C5FDF21A}" srcOrd="2" destOrd="0" parTransId="{BD15B78B-908C-48C0-8C38-1D0FAC7470D7}" sibTransId="{52590B55-C46B-47BB-8819-CB76F6C755A3}"/>
    <dgm:cxn modelId="{B582EAA6-97AE-45D5-A881-3956084BB2A7}" type="presOf" srcId="{2F146A13-5F17-4C7D-9C07-A194AFF796E4}" destId="{049C0AB6-3645-439C-9AF1-3E18DC6859A1}" srcOrd="0" destOrd="3" presId="urn:microsoft.com/office/officeart/2005/8/layout/hList1"/>
    <dgm:cxn modelId="{83C380A8-A17A-4546-9C8A-3F3D122169E1}" type="presOf" srcId="{CCF4D09B-8276-4ECF-B543-0CE09DECE182}" destId="{BE0B04A5-3946-4EB0-9C19-A7209D268635}" srcOrd="0" destOrd="0" presId="urn:microsoft.com/office/officeart/2005/8/layout/hList1"/>
    <dgm:cxn modelId="{C975CBDC-A40F-47AC-A4A8-BAE4E271C304}" type="presOf" srcId="{47DF0A66-A445-43AA-A789-FACE2CA673BD}" destId="{049C0AB6-3645-439C-9AF1-3E18DC6859A1}" srcOrd="0" destOrd="1" presId="urn:microsoft.com/office/officeart/2005/8/layout/hList1"/>
    <dgm:cxn modelId="{4F4F81EA-E760-458C-ADAB-A9C71FD3B325}" type="presOf" srcId="{12607DAC-F1A7-4E95-B755-EF8CEBBEC70B}" destId="{78DCA324-21EB-4EA2-A575-6D27F657EB9A}" srcOrd="0" destOrd="0" presId="urn:microsoft.com/office/officeart/2005/8/layout/hList1"/>
    <dgm:cxn modelId="{B5FA22F0-8A7F-4387-B91D-CAF58EA74C5C}" type="presOf" srcId="{C79500C1-A5A9-4AA8-BF31-2004928DB133}" destId="{DD650D60-B390-42EB-9B64-1B4967F8AB72}" srcOrd="0" destOrd="0" presId="urn:microsoft.com/office/officeart/2005/8/layout/hList1"/>
    <dgm:cxn modelId="{625C51F9-D10F-42F6-93D7-22033347E957}" srcId="{CCF4D09B-8276-4ECF-B543-0CE09DECE182}" destId="{C79500C1-A5A9-4AA8-BF31-2004928DB133}" srcOrd="0" destOrd="0" parTransId="{B4503958-E188-44A3-8D7D-509DA010AE67}" sibTransId="{1E61FC35-9D4D-453F-9723-23948A70C9D9}"/>
    <dgm:cxn modelId="{99C1CB64-0AE5-4209-97CF-B7A0AE54D32D}" type="presParOf" srcId="{78DCA324-21EB-4EA2-A575-6D27F657EB9A}" destId="{717CCE5E-3AC7-4EF2-A5EC-88D125F491E8}" srcOrd="0" destOrd="0" presId="urn:microsoft.com/office/officeart/2005/8/layout/hList1"/>
    <dgm:cxn modelId="{D0C86595-06A8-4D97-9630-B3CD494D38C1}" type="presParOf" srcId="{717CCE5E-3AC7-4EF2-A5EC-88D125F491E8}" destId="{BE0B04A5-3946-4EB0-9C19-A7209D268635}" srcOrd="0" destOrd="0" presId="urn:microsoft.com/office/officeart/2005/8/layout/hList1"/>
    <dgm:cxn modelId="{B0AAD356-2E01-49B4-9287-6BF9D7DA33BD}" type="presParOf" srcId="{717CCE5E-3AC7-4EF2-A5EC-88D125F491E8}" destId="{DD650D60-B390-42EB-9B64-1B4967F8AB72}" srcOrd="1" destOrd="0" presId="urn:microsoft.com/office/officeart/2005/8/layout/hList1"/>
    <dgm:cxn modelId="{6DDF3F27-905B-4B2F-B8CC-1B53A95BCB1E}" type="presParOf" srcId="{78DCA324-21EB-4EA2-A575-6D27F657EB9A}" destId="{1F4DD161-D881-485D-AD0C-FB6010A0D511}" srcOrd="1" destOrd="0" presId="urn:microsoft.com/office/officeart/2005/8/layout/hList1"/>
    <dgm:cxn modelId="{3FE8DE65-EFCD-4262-B74D-F39505050BF3}" type="presParOf" srcId="{78DCA324-21EB-4EA2-A575-6D27F657EB9A}" destId="{B41123F5-9EFF-4443-9C95-C6561B0FB493}" srcOrd="2" destOrd="0" presId="urn:microsoft.com/office/officeart/2005/8/layout/hList1"/>
    <dgm:cxn modelId="{3C2ACB70-D8F8-4C16-9F34-D8E110685A00}" type="presParOf" srcId="{B41123F5-9EFF-4443-9C95-C6561B0FB493}" destId="{BB1A796D-9C09-46B8-8A8E-B0266C65E1EC}" srcOrd="0" destOrd="0" presId="urn:microsoft.com/office/officeart/2005/8/layout/hList1"/>
    <dgm:cxn modelId="{169A8BD5-1B81-4385-8E94-6A11165F3D62}" type="presParOf" srcId="{B41123F5-9EFF-4443-9C95-C6561B0FB493}" destId="{049C0AB6-3645-439C-9AF1-3E18DC6859A1}"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891BEA-8FB6-4E8F-B522-C021814FFECB}">
      <dsp:nvSpPr>
        <dsp:cNvPr id="0" name=""/>
        <dsp:cNvSpPr/>
      </dsp:nvSpPr>
      <dsp:spPr>
        <a:xfrm>
          <a:off x="0" y="2424"/>
          <a:ext cx="7933706" cy="1084735"/>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kern="1200"/>
            <a:t>Anchor 1: </a:t>
          </a:r>
          <a:r>
            <a:rPr lang="en-US" sz="1800" b="0" kern="1200"/>
            <a:t>399 fewer Veterans died from suicide in 2019 than in 2018.</a:t>
          </a:r>
        </a:p>
      </dsp:txBody>
      <dsp:txXfrm>
        <a:off x="52952" y="55376"/>
        <a:ext cx="7827802" cy="978831"/>
      </dsp:txXfrm>
    </dsp:sp>
    <dsp:sp modelId="{4A16A454-C0EE-42EC-B4F7-D33AA2ABA6DF}">
      <dsp:nvSpPr>
        <dsp:cNvPr id="0" name=""/>
        <dsp:cNvSpPr/>
      </dsp:nvSpPr>
      <dsp:spPr>
        <a:xfrm>
          <a:off x="0" y="1098184"/>
          <a:ext cx="7933706" cy="1084735"/>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kern="1200"/>
            <a:t>Anchor 2</a:t>
          </a:r>
          <a:r>
            <a:rPr lang="en-US" sz="1800" b="0" kern="1200"/>
            <a:t>: From 2005 to 2018, identified Veteran suicides increased on average by </a:t>
          </a:r>
          <a:r>
            <a:rPr lang="en-US" sz="1800" b="0" kern="1200">
              <a:latin typeface="Calibri Light" panose="020F0302020204030204"/>
            </a:rPr>
            <a:t>48</a:t>
          </a:r>
          <a:r>
            <a:rPr lang="en-US" sz="1800" b="0" kern="1200"/>
            <a:t> deaths per year. A reversal totaling 399 lives within one year is unprecedented, dating back to 2001.  </a:t>
          </a:r>
        </a:p>
      </dsp:txBody>
      <dsp:txXfrm>
        <a:off x="52952" y="1151136"/>
        <a:ext cx="7827802" cy="978831"/>
      </dsp:txXfrm>
    </dsp:sp>
    <dsp:sp modelId="{953EAFFB-0E67-4524-828E-C2D18D3DECBC}">
      <dsp:nvSpPr>
        <dsp:cNvPr id="0" name=""/>
        <dsp:cNvSpPr/>
      </dsp:nvSpPr>
      <dsp:spPr>
        <a:xfrm>
          <a:off x="0" y="2193944"/>
          <a:ext cx="7933706" cy="1084735"/>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0" kern="1200"/>
            <a:t>Anchor 3: </a:t>
          </a:r>
          <a:r>
            <a:rPr lang="en-US" sz="1800" b="0" kern="1200"/>
            <a:t>Decrease in the adjusted suicide rate for Veterans from 2018 to 2019 (7%) was larger than any observed for Veterans 2001 through 2018. Veteran rate of decrease (7.2%) exceeded by four times the</a:t>
          </a:r>
          <a:r>
            <a:rPr lang="en-US" sz="1800" b="0" kern="1200">
              <a:latin typeface="Calibri Light" panose="020F0302020204030204"/>
            </a:rPr>
            <a:t> non-Veteran</a:t>
          </a:r>
          <a:r>
            <a:rPr lang="en-US" sz="1800" b="0" kern="1200"/>
            <a:t> population decrease (1.8%)</a:t>
          </a:r>
        </a:p>
      </dsp:txBody>
      <dsp:txXfrm>
        <a:off x="52952" y="2246896"/>
        <a:ext cx="7827802" cy="978831"/>
      </dsp:txXfrm>
    </dsp:sp>
    <dsp:sp modelId="{AED39C34-B048-4050-B614-BC4EA0483C24}">
      <dsp:nvSpPr>
        <dsp:cNvPr id="0" name=""/>
        <dsp:cNvSpPr/>
      </dsp:nvSpPr>
      <dsp:spPr>
        <a:xfrm>
          <a:off x="0" y="3289704"/>
          <a:ext cx="7933706" cy="1084735"/>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0" kern="1200"/>
            <a:t>Anchor 4: </a:t>
          </a:r>
          <a:r>
            <a:rPr lang="en-US" sz="1800" b="0" kern="1200"/>
            <a:t>There was a nearly 13% one-year (unadjusted) rate decrease for female Veterans, which represents the largest rate decrease for Women Veterans in 17 years</a:t>
          </a:r>
          <a:r>
            <a:rPr lang="en-US" sz="1800" b="0" kern="1200">
              <a:latin typeface="Calibri Light" panose="020F0302020204030204"/>
            </a:rPr>
            <a:t>.</a:t>
          </a:r>
          <a:r>
            <a:rPr lang="en-US" sz="1800" b="0" kern="1200"/>
            <a:t>  </a:t>
          </a:r>
        </a:p>
      </dsp:txBody>
      <dsp:txXfrm>
        <a:off x="52952" y="3342656"/>
        <a:ext cx="7827802" cy="978831"/>
      </dsp:txXfrm>
    </dsp:sp>
    <dsp:sp modelId="{D85F64B7-6C81-48D4-BC8F-44B570C4D111}">
      <dsp:nvSpPr>
        <dsp:cNvPr id="0" name=""/>
        <dsp:cNvSpPr/>
      </dsp:nvSpPr>
      <dsp:spPr>
        <a:xfrm>
          <a:off x="0" y="4385464"/>
          <a:ext cx="7933706" cy="1084735"/>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kern="1200"/>
            <a:t>Anchor 5: </a:t>
          </a:r>
          <a:r>
            <a:rPr lang="en-US" sz="1800" b="0" kern="1200"/>
            <a:t>COVID-19-related data continues to emerge and clarify, but data thus far does not indicate an increase in Veteran suicide-related behaviors. </a:t>
          </a:r>
        </a:p>
      </dsp:txBody>
      <dsp:txXfrm>
        <a:off x="52952" y="4438416"/>
        <a:ext cx="7827802" cy="9788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0B04A5-3946-4EB0-9C19-A7209D268635}">
      <dsp:nvSpPr>
        <dsp:cNvPr id="0" name=""/>
        <dsp:cNvSpPr/>
      </dsp:nvSpPr>
      <dsp:spPr>
        <a:xfrm>
          <a:off x="6103619" y="0"/>
          <a:ext cx="5489900" cy="11232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1" kern="1200"/>
            <a:t>Suicide Prevention Coordinators (SPC) </a:t>
          </a:r>
        </a:p>
      </dsp:txBody>
      <dsp:txXfrm>
        <a:off x="6103619" y="0"/>
        <a:ext cx="5489900" cy="1123200"/>
      </dsp:txXfrm>
    </dsp:sp>
    <dsp:sp modelId="{DD650D60-B390-42EB-9B64-1B4967F8AB72}">
      <dsp:nvSpPr>
        <dsp:cNvPr id="0" name=""/>
        <dsp:cNvSpPr/>
      </dsp:nvSpPr>
      <dsp:spPr>
        <a:xfrm>
          <a:off x="6103619" y="1124226"/>
          <a:ext cx="5489900" cy="2900521"/>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a:t>Enhanced Care Management of Veterans at High Risk of Suicide</a:t>
          </a:r>
        </a:p>
        <a:p>
          <a:pPr marL="228600" lvl="1" indent="-228600" algn="l" defTabSz="889000">
            <a:lnSpc>
              <a:spcPct val="90000"/>
            </a:lnSpc>
            <a:spcBef>
              <a:spcPct val="0"/>
            </a:spcBef>
            <a:spcAft>
              <a:spcPct val="15000"/>
            </a:spcAft>
            <a:buChar char="•"/>
          </a:pPr>
          <a:r>
            <a:rPr lang="en-US" sz="2000" kern="1200"/>
            <a:t>Facility Suicide Prevention Program Coordination and Implementation of Clinical Evidence-Based Practices for SP</a:t>
          </a:r>
        </a:p>
        <a:p>
          <a:pPr marL="228600" lvl="1" indent="-228600" algn="l" defTabSz="889000">
            <a:lnSpc>
              <a:spcPct val="90000"/>
            </a:lnSpc>
            <a:spcBef>
              <a:spcPct val="0"/>
            </a:spcBef>
            <a:spcAft>
              <a:spcPct val="15000"/>
            </a:spcAft>
            <a:buChar char="•"/>
          </a:pPr>
          <a:r>
            <a:rPr lang="en-US" sz="2000" kern="1200"/>
            <a:t>Veterans Crisis Line Facility Consultant</a:t>
          </a:r>
        </a:p>
        <a:p>
          <a:pPr marL="228600" lvl="1" indent="-228600" algn="l" defTabSz="889000">
            <a:lnSpc>
              <a:spcPct val="90000"/>
            </a:lnSpc>
            <a:spcBef>
              <a:spcPct val="0"/>
            </a:spcBef>
            <a:spcAft>
              <a:spcPct val="15000"/>
            </a:spcAft>
            <a:buChar char="•"/>
          </a:pPr>
          <a:r>
            <a:rPr lang="en-US" sz="2000" kern="1200"/>
            <a:t>Community Outreach and Education</a:t>
          </a:r>
        </a:p>
        <a:p>
          <a:pPr marL="228600" lvl="1" indent="-228600" algn="l" defTabSz="889000">
            <a:lnSpc>
              <a:spcPct val="90000"/>
            </a:lnSpc>
            <a:spcBef>
              <a:spcPct val="0"/>
            </a:spcBef>
            <a:spcAft>
              <a:spcPct val="15000"/>
            </a:spcAft>
            <a:buChar char="•"/>
          </a:pPr>
          <a:r>
            <a:rPr lang="en-US" sz="2000" kern="1200"/>
            <a:t>Facility Suicide Prevention Training</a:t>
          </a:r>
        </a:p>
      </dsp:txBody>
      <dsp:txXfrm>
        <a:off x="6103619" y="1124226"/>
        <a:ext cx="5489900" cy="2900521"/>
      </dsp:txXfrm>
    </dsp:sp>
    <dsp:sp modelId="{BB1A796D-9C09-46B8-8A8E-B0266C65E1EC}">
      <dsp:nvSpPr>
        <dsp:cNvPr id="0" name=""/>
        <dsp:cNvSpPr/>
      </dsp:nvSpPr>
      <dsp:spPr>
        <a:xfrm>
          <a:off x="2" y="0"/>
          <a:ext cx="5489900" cy="11232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1" kern="1200"/>
            <a:t>Community Engagement and Partnership Coordinators (CEPC) </a:t>
          </a:r>
        </a:p>
      </dsp:txBody>
      <dsp:txXfrm>
        <a:off x="2" y="0"/>
        <a:ext cx="5489900" cy="1123200"/>
      </dsp:txXfrm>
    </dsp:sp>
    <dsp:sp modelId="{049C0AB6-3645-439C-9AF1-3E18DC6859A1}">
      <dsp:nvSpPr>
        <dsp:cNvPr id="0" name=""/>
        <dsp:cNvSpPr/>
      </dsp:nvSpPr>
      <dsp:spPr>
        <a:xfrm>
          <a:off x="2" y="1124226"/>
          <a:ext cx="5489900" cy="2900521"/>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a:t>Establish New Community Coalitions / Support Existing Coalitions</a:t>
          </a:r>
        </a:p>
        <a:p>
          <a:pPr marL="228600" lvl="1" indent="-228600" algn="l" defTabSz="889000">
            <a:lnSpc>
              <a:spcPct val="90000"/>
            </a:lnSpc>
            <a:spcBef>
              <a:spcPct val="0"/>
            </a:spcBef>
            <a:spcAft>
              <a:spcPct val="15000"/>
            </a:spcAft>
            <a:buChar char="•"/>
          </a:pPr>
          <a:r>
            <a:rPr lang="en-US" sz="2000" kern="1200"/>
            <a:t>Facilitate Community, Regional, and State-Level Efforts to Implement Evidence-Informed Community-Based SP Practices</a:t>
          </a:r>
        </a:p>
        <a:p>
          <a:pPr marL="228600" lvl="1" indent="-228600" algn="l" defTabSz="889000">
            <a:lnSpc>
              <a:spcPct val="90000"/>
            </a:lnSpc>
            <a:spcBef>
              <a:spcPct val="0"/>
            </a:spcBef>
            <a:spcAft>
              <a:spcPct val="15000"/>
            </a:spcAft>
            <a:buFont typeface="Symbol" panose="05050102010706020507" pitchFamily="18" charset="2"/>
            <a:buChar char=""/>
          </a:pPr>
          <a:r>
            <a:rPr lang="en-US" sz="2000" kern="1200"/>
            <a:t>Bolster the public health approach through:</a:t>
          </a:r>
        </a:p>
        <a:p>
          <a:pPr marL="228600" lvl="2" indent="-114300" algn="l" defTabSz="622300">
            <a:lnSpc>
              <a:spcPct val="90000"/>
            </a:lnSpc>
            <a:spcBef>
              <a:spcPct val="0"/>
            </a:spcBef>
            <a:spcAft>
              <a:spcPct val="15000"/>
            </a:spcAft>
            <a:buFont typeface="Courier New" panose="02070309020205020404" pitchFamily="49" charset="0"/>
            <a:buNone/>
          </a:pPr>
          <a:r>
            <a:rPr lang="en-US" sz="1400" kern="1200"/>
            <a:t>	Community engagement, coalition building, needs assessment and environmental scans, action planning, implementation of systems and community-level change initiatives, program evaluation, and sustainment of community efforts/coalitions</a:t>
          </a:r>
        </a:p>
      </dsp:txBody>
      <dsp:txXfrm>
        <a:off x="2" y="1124226"/>
        <a:ext cx="5489900" cy="290052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3BA92C-4D42-4EC7-81C1-BFEBB3A827A4}" type="datetimeFigureOut">
              <a:rPr lang="en-US" smtClean="0"/>
              <a:t>3/24/2022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4A4A06-1A74-4386-BF85-8E0EA046A9C4}" type="slidenum">
              <a:rPr lang="en-US" smtClean="0"/>
              <a:t>‹#›</a:t>
            </a:fld>
            <a:endParaRPr lang="en-US"/>
          </a:p>
        </p:txBody>
      </p:sp>
    </p:spTree>
    <p:extLst>
      <p:ext uri="{BB962C8B-B14F-4D97-AF65-F5344CB8AC3E}">
        <p14:creationId xmlns:p14="http://schemas.microsoft.com/office/powerpoint/2010/main" val="4130462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mentalhealth.va.gov/suicide_prevention/docs/Office-of-Mental-Health-and-Suicide-Prevention-National-Strategy-for-Preventing-Veterans-Suicide.pdf"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www.samhsa.gov/data/" TargetMode="External"/><Relationship Id="rId3" Type="http://schemas.openxmlformats.org/officeDocument/2006/relationships/hyperlink" Target="https://slack-redir.net/link?url=https%3A%2F%2Fdoi.org%2F10.1111%2Fsltb.12450" TargetMode="External"/><Relationship Id="rId7" Type="http://schemas.openxmlformats.org/officeDocument/2006/relationships/hyperlink" Target="https://www.cdc.gov/injury/wisqars/index.html"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www.cdc.gov/violenceprevention/suicide/fastfact.html" TargetMode="External"/><Relationship Id="rId5" Type="http://schemas.openxmlformats.org/officeDocument/2006/relationships/hyperlink" Target="https://www.mentalhealth.va.gov/docs/data-sheets/2020/2020-National-Veteran-Suicide-Prevention-Annual-Report-11-2020-508.pdf" TargetMode="External"/><Relationship Id="rId4" Type="http://schemas.openxmlformats.org/officeDocument/2006/relationships/hyperlink" Target="https://www.mentalhealth.va.gov/suicide_prevention/docs/Office-of-Mental-Health-and-Suicide-Prevention-National-Strategy-for-Preventing-Veterans-Suicide.pdf"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veteranscrisisline.net/"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maketheconnection.net/"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psycharmor.org/courses/s-a-v-e/"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mirecc.va.gov/coaching/"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veteranscrisisline.net/BeThere.aspx"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mentalhealth.va.gov/suicide_prevention/docs/OMH-074-Suicide-Prevention-Social-Media-Toolkit-1-8_508.pdf"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gcc02.safelinks.protection.outlook.com/?url=http%3A%2F%2Fwww.keepitsecure.net%2F&amp;data=04%7C01%7C%7C885c3987ec3e4b0c2d5608d9777bf01d%7Ce95f1b23abaf45ee821db7ab251ab3bf%7C0%7C0%7C637672196472660447%7CUnknown%7CTWFpbGZsb3d8eyJWIjoiMC4wLjAwMDAiLCJQIjoiV2luMzIiLCJBTiI6Ik1haWwiLCJXVCI6Mn0%3D%7C1000&amp;sdata=buAr%2BaoCYwOOONctVsn1jcrnE8ZwOWQJhbUhEiMRqmk%3D&amp;reserved=0"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train.org/" TargetMode="External"/><Relationship Id="rId2" Type="http://schemas.openxmlformats.org/officeDocument/2006/relationships/slide" Target="../slides/slide65.xml"/><Relationship Id="rId1" Type="http://schemas.openxmlformats.org/officeDocument/2006/relationships/notesMaster" Target="../notesMasters/notesMaster1.xml"/><Relationship Id="rId4" Type="http://schemas.openxmlformats.org/officeDocument/2006/relationships/hyperlink" Target="https://www.train.org/main/search?type=course&amp;query=suicide"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9B73F7-48C1-6846-9B3F-8D3BA533F6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79901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Despite these decreases, Veterans continued to have a </a:t>
            </a:r>
            <a:r>
              <a:rPr lang="en-US" sz="1200" b="1" i="1" kern="1200" dirty="0">
                <a:solidFill>
                  <a:schemeClr val="tx1"/>
                </a:solidFill>
                <a:effectLst/>
                <a:latin typeface="+mn-lt"/>
                <a:ea typeface="+mn-ea"/>
                <a:cs typeface="+mn-cs"/>
              </a:rPr>
              <a:t>greater suicide risk</a:t>
            </a:r>
            <a:r>
              <a:rPr lang="en-US" sz="1200" kern="1200" dirty="0">
                <a:solidFill>
                  <a:schemeClr val="tx1"/>
                </a:solidFill>
                <a:effectLst/>
                <a:latin typeface="+mn-lt"/>
                <a:ea typeface="+mn-ea"/>
                <a:cs typeface="+mn-cs"/>
              </a:rPr>
              <a:t>.  Age- and sex-adjusted suicide rates were 52.3% higher among Veterans than non-Veteran US adults. The difference in adjusted rates between Veterans and non-Veteran US adults was highest in 2017 with a difference of 66.3%.</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44A4A06-1A74-4386-BF85-8E0EA046A9C4}" type="slidenum">
              <a:rPr lang="en-US" smtClean="0"/>
              <a:t>13</a:t>
            </a:fld>
            <a:endParaRPr lang="en-US"/>
          </a:p>
        </p:txBody>
      </p:sp>
    </p:spTree>
    <p:extLst>
      <p:ext uri="{BB962C8B-B14F-4D97-AF65-F5344CB8AC3E}">
        <p14:creationId xmlns:p14="http://schemas.microsoft.com/office/powerpoint/2010/main" val="5221217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Rates for Veteran men were highest in 2018 (40.4/100,000) and fell 3.8% in 2019 (38.8/100,000)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a:ln>
                  <a:noFill/>
                </a:ln>
                <a:solidFill>
                  <a:prstClr val="black"/>
                </a:solidFill>
                <a:effectLst/>
                <a:uLnTx/>
                <a:uFillTx/>
                <a:latin typeface="+mn-lt"/>
                <a:ea typeface="+mn-ea"/>
                <a:cs typeface="+mn-cs"/>
              </a:rPr>
              <a:t>Rates for Veteran women were highest in 2017 (19.9/100,000) and fell in 2018 (18.1/100,000) and again in 2019 (15.4/100,000), which represented a 14.9% decrease relative to 2018.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dirty="0">
              <a:solidFill>
                <a:schemeClr val="tx1"/>
              </a:solidFill>
            </a:endParaRPr>
          </a:p>
          <a:p>
            <a:pPr lvl="0"/>
            <a:r>
              <a:rPr lang="en-US" sz="1200" kern="1200" dirty="0">
                <a:solidFill>
                  <a:schemeClr val="tx1"/>
                </a:solidFill>
                <a:effectLst/>
                <a:latin typeface="+mn-lt"/>
                <a:ea typeface="+mn-ea"/>
                <a:cs typeface="+mn-cs"/>
              </a:rPr>
              <a:t>From 2018 to 2019, there was a 7.2% overall decrease in the age- and sex-adjusted Veteran suicide mortality rate in 2019, while among non-Veteran US adults, the adjusted suicide mortality rate fell by 1.8%.  </a:t>
            </a:r>
          </a:p>
          <a:p>
            <a:pPr lvl="0"/>
            <a:r>
              <a:rPr lang="en-US" sz="1200" kern="1200" dirty="0">
                <a:solidFill>
                  <a:schemeClr val="tx1"/>
                </a:solidFill>
                <a:effectLst/>
                <a:latin typeface="+mn-lt"/>
                <a:ea typeface="+mn-ea"/>
                <a:cs typeface="+mn-cs"/>
              </a:rPr>
              <a:t>The age-adjusted suicide rate for male Veterans decreased 3.8% in 2019 from 2018 while the age-adjusted suicide rate for female Veterans decreased 14.9% in 2019 from 2018.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C9B73F7-48C1-6846-9B3F-8D3BA533F650}" type="slidenum">
              <a:rPr lang="en-US" smtClean="0"/>
              <a:t>14</a:t>
            </a:fld>
            <a:endParaRPr lang="en-US"/>
          </a:p>
        </p:txBody>
      </p:sp>
    </p:spTree>
    <p:extLst>
      <p:ext uri="{BB962C8B-B14F-4D97-AF65-F5344CB8AC3E}">
        <p14:creationId xmlns:p14="http://schemas.microsoft.com/office/powerpoint/2010/main" val="10750463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In 2019, suicide rates were highest among Veterans who were White (33.6/100,000) and lowest among Veterans who were Black (14.5/100,000). </a:t>
            </a:r>
          </a:p>
          <a:p>
            <a:endParaRPr lang="en-US"/>
          </a:p>
        </p:txBody>
      </p:sp>
      <p:sp>
        <p:nvSpPr>
          <p:cNvPr id="4" name="Slide Number Placeholder 3"/>
          <p:cNvSpPr>
            <a:spLocks noGrp="1"/>
          </p:cNvSpPr>
          <p:nvPr>
            <p:ph type="sldNum" sz="quarter" idx="5"/>
          </p:nvPr>
        </p:nvSpPr>
        <p:spPr/>
        <p:txBody>
          <a:bodyPr/>
          <a:lstStyle/>
          <a:p>
            <a:fld id="{4C9B73F7-48C1-6846-9B3F-8D3BA533F650}" type="slidenum">
              <a:rPr lang="en-US" smtClean="0"/>
              <a:t>15</a:t>
            </a:fld>
            <a:endParaRPr lang="en-US"/>
          </a:p>
        </p:txBody>
      </p:sp>
    </p:spTree>
    <p:extLst>
      <p:ext uri="{BB962C8B-B14F-4D97-AF65-F5344CB8AC3E}">
        <p14:creationId xmlns:p14="http://schemas.microsoft.com/office/powerpoint/2010/main" val="27335909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p>
          <a:p>
            <a:pPr marL="171450" indent="-171450">
              <a:buFont typeface="Arial" panose="020B0604020202020204" pitchFamily="34" charset="0"/>
              <a:buChar char="•"/>
            </a:pPr>
            <a:r>
              <a:rPr lang="en-US" sz="1200"/>
              <a:t>Among non-Veterans overall, there were increases from 2001 to 2019 in the percentage of suicides involving suffocation and “other means” and decreases in the percentage involving firearms and poisoning. </a:t>
            </a:r>
          </a:p>
          <a:p>
            <a:pPr marL="171450" indent="-171450">
              <a:buFont typeface="Arial" panose="020B0604020202020204" pitchFamily="34" charset="0"/>
              <a:buChar char="•"/>
            </a:pPr>
            <a:r>
              <a:rPr lang="en-US" sz="1200"/>
              <a:t>Among Veterans, there were increases in the percentage involving firearms and suffocation and decreases for those involving poisoning and other means.</a:t>
            </a:r>
          </a:p>
          <a:p>
            <a:pPr marL="171450" indent="-171450">
              <a:buFont typeface="Arial" panose="020B0604020202020204" pitchFamily="34" charset="0"/>
              <a:buChar char="•"/>
            </a:pPr>
            <a:r>
              <a:rPr lang="en-US" sz="1200"/>
              <a:t>Firearms accounted for 70.2%of male Veteran suicides in 2019 (up from 69.6% in 2018) and 49.8%of Female Veteran suicides in 2019 (up from 41.1% in 2018). The proportion of firearm-related Veteran suicide deaths increased in 2019 compared to 2001.</a:t>
            </a:r>
          </a:p>
          <a:p>
            <a:endParaRPr lang="en-US"/>
          </a:p>
        </p:txBody>
      </p:sp>
      <p:sp>
        <p:nvSpPr>
          <p:cNvPr id="4" name="Slide Number Placeholder 3"/>
          <p:cNvSpPr>
            <a:spLocks noGrp="1"/>
          </p:cNvSpPr>
          <p:nvPr>
            <p:ph type="sldNum" sz="quarter" idx="5"/>
          </p:nvPr>
        </p:nvSpPr>
        <p:spPr/>
        <p:txBody>
          <a:bodyPr/>
          <a:lstStyle/>
          <a:p>
            <a:fld id="{4C9B73F7-48C1-6846-9B3F-8D3BA533F650}" type="slidenum">
              <a:rPr lang="en-US" smtClean="0"/>
              <a:t>17</a:t>
            </a:fld>
            <a:endParaRPr lang="en-US"/>
          </a:p>
        </p:txBody>
      </p:sp>
    </p:spTree>
    <p:extLst>
      <p:ext uri="{BB962C8B-B14F-4D97-AF65-F5344CB8AC3E}">
        <p14:creationId xmlns:p14="http://schemas.microsoft.com/office/powerpoint/2010/main" val="36835616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4A4A06-1A74-4386-BF85-8E0EA046A9C4}" type="slidenum">
              <a:rPr lang="en-US" smtClean="0"/>
              <a:t>20</a:t>
            </a:fld>
            <a:endParaRPr lang="en-US"/>
          </a:p>
        </p:txBody>
      </p:sp>
    </p:spTree>
    <p:extLst>
      <p:ext uri="{BB962C8B-B14F-4D97-AF65-F5344CB8AC3E}">
        <p14:creationId xmlns:p14="http://schemas.microsoft.com/office/powerpoint/2010/main" val="3834690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dirty="0"/>
              <a:t>Anchor 1: </a:t>
            </a:r>
            <a:r>
              <a:rPr lang="en-US" sz="1200" dirty="0"/>
              <a:t>399 fewer Veterans died from suicide in 2019 than in 2018, reflecting the lowest raw count of Veteran suicides since 2007.  </a:t>
            </a:r>
          </a:p>
          <a:p>
            <a:pPr lvl="0"/>
            <a:r>
              <a:rPr lang="en-US" sz="1200" b="1" dirty="0"/>
              <a:t>Anchor 2:</a:t>
            </a:r>
            <a:r>
              <a:rPr lang="en-US" sz="1200" dirty="0"/>
              <a:t>From 2005 to 2018, identified Veteran suicides increased on average by </a:t>
            </a:r>
            <a:r>
              <a:rPr lang="en-US" dirty="0"/>
              <a:t>48</a:t>
            </a:r>
            <a:r>
              <a:rPr lang="en-US" sz="1200" dirty="0"/>
              <a:t> deaths per year. A reversal totaling 399 lives within one year is unprecedented, dating back to 2001.  </a:t>
            </a:r>
            <a:endParaRPr lang="en-US" sz="1200" dirty="0">
              <a:cs typeface="Calibri"/>
            </a:endParaRPr>
          </a:p>
          <a:p>
            <a:pPr lvl="0"/>
            <a:r>
              <a:rPr lang="en-US" sz="1200" b="1" dirty="0"/>
              <a:t>Anchor 3: </a:t>
            </a:r>
            <a:r>
              <a:rPr lang="en-US" sz="1200" dirty="0"/>
              <a:t>The single year decrease in the adjusted suicide rate for Veterans from 2018 to 2019 (7%) was larger than any observed for Veterans from 2001 through 2018. Further, the Veteran rate of decrease (7.2%) exceeded by four times the </a:t>
            </a:r>
            <a:r>
              <a:rPr lang="en-US" dirty="0"/>
              <a:t>non-Veteran</a:t>
            </a:r>
            <a:r>
              <a:rPr lang="en-US" sz="1200" dirty="0"/>
              <a:t> population decrease (1.8%) from 2018 to 2019.  </a:t>
            </a:r>
            <a:endParaRPr lang="en-US" sz="1200" dirty="0">
              <a:cs typeface="Calibri"/>
            </a:endParaRPr>
          </a:p>
          <a:p>
            <a:r>
              <a:rPr lang="en-US" sz="1200" b="1" dirty="0"/>
              <a:t>Anchor 4: </a:t>
            </a:r>
            <a:r>
              <a:rPr lang="en-US" dirty="0"/>
              <a:t>There was a </a:t>
            </a:r>
            <a:r>
              <a:rPr lang="en-US" sz="1200" dirty="0"/>
              <a:t>nearly 13% one-year rate decrease (unadjusted rate) for female Veterans from 2001 to 2019.  </a:t>
            </a:r>
            <a:endParaRPr lang="en-US" sz="1200" dirty="0">
              <a:cs typeface="Calibri"/>
            </a:endParaRPr>
          </a:p>
          <a:p>
            <a:pPr lvl="0"/>
            <a:r>
              <a:rPr lang="en-US" sz="1200" b="1" dirty="0"/>
              <a:t>Anchor 5: </a:t>
            </a:r>
            <a:r>
              <a:rPr lang="en-US" sz="1200" dirty="0"/>
              <a:t>COVID-19-related data continues to emerge and clarify, but data thus far does not indicate an increase in Veteran suicide-related behaviors. Additionally, the level of differential mortality by mental health status has not increased since the pandemic began. </a:t>
            </a:r>
          </a:p>
          <a:p>
            <a:endParaRPr lang="en-US" dirty="0"/>
          </a:p>
          <a:p>
            <a:r>
              <a:rPr lang="en-US" sz="1200" kern="1200" dirty="0">
                <a:solidFill>
                  <a:schemeClr val="tx1"/>
                </a:solidFill>
                <a:effectLst/>
                <a:latin typeface="+mn-lt"/>
                <a:ea typeface="+mn-ea"/>
                <a:cs typeface="+mn-cs"/>
              </a:rPr>
              <a:t>While we hold fast to the anchors of hope in this report, there is more work </a:t>
            </a:r>
            <a:r>
              <a:rPr lang="en-US" sz="1200" kern="1200">
                <a:solidFill>
                  <a:schemeClr val="tx1"/>
                </a:solidFill>
                <a:effectLst/>
                <a:latin typeface="+mn-lt"/>
                <a:ea typeface="+mn-ea"/>
                <a:cs typeface="+mn-cs"/>
              </a:rPr>
              <a:t>to do to </a:t>
            </a:r>
            <a:r>
              <a:rPr lang="en-US" sz="1200" kern="1200" dirty="0">
                <a:solidFill>
                  <a:schemeClr val="tx1"/>
                </a:solidFill>
                <a:effectLst/>
                <a:latin typeface="+mn-lt"/>
                <a:ea typeface="+mn-ea"/>
                <a:cs typeface="+mn-cs"/>
              </a:rPr>
              <a:t>address Veteran suicide in partnership together. </a:t>
            </a:r>
          </a:p>
          <a:p>
            <a:endParaRPr lang="en-US" dirty="0"/>
          </a:p>
          <a:p>
            <a:r>
              <a:rPr lang="en-US" dirty="0"/>
              <a:t>Page 17 of the 2021 Annual Report “399 fewer, we still have 6,261 to go. We hold this belief to be true: Suicide is preventable on the individual and on the community level... We have the heart and the will, but we know that suicide prevention will require all of us collectively and uniquely engaged within a unifying and overriding goal of saving lives from suicide. We, therefore, continue to seek everyone’s support, partnership, and engagement.”</a:t>
            </a:r>
          </a:p>
        </p:txBody>
      </p:sp>
      <p:sp>
        <p:nvSpPr>
          <p:cNvPr id="4" name="Slide Number Placeholder 3"/>
          <p:cNvSpPr>
            <a:spLocks noGrp="1"/>
          </p:cNvSpPr>
          <p:nvPr>
            <p:ph type="sldNum" sz="quarter" idx="5"/>
          </p:nvPr>
        </p:nvSpPr>
        <p:spPr/>
        <p:txBody>
          <a:bodyPr/>
          <a:lstStyle/>
          <a:p>
            <a:fld id="{044A4A06-1A74-4386-BF85-8E0EA046A9C4}" type="slidenum">
              <a:rPr lang="en-US" smtClean="0"/>
              <a:t>23</a:t>
            </a:fld>
            <a:endParaRPr lang="en-US"/>
          </a:p>
        </p:txBody>
      </p:sp>
    </p:spTree>
    <p:extLst>
      <p:ext uri="{BB962C8B-B14F-4D97-AF65-F5344CB8AC3E}">
        <p14:creationId xmlns:p14="http://schemas.microsoft.com/office/powerpoint/2010/main" val="42261784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Veterans do not live, work, and serve in isolation from the community, the nation, or the world. The issue of suicide in the U.S. also affects the Veteran population. That's why we are working with an extensive network of community partners across the country to prevent suicide among all Veterans including those who may never come to VA for care.</a:t>
            </a:r>
          </a:p>
          <a:p>
            <a:endParaRPr lang="en-US" baseline="0"/>
          </a:p>
          <a:p>
            <a:r>
              <a:rPr lang="en-US" baseline="0"/>
              <a:t>No one system can prevent suicide. It is a shared responsibility.</a:t>
            </a:r>
            <a:r>
              <a:rPr lang="en-US"/>
              <a:t>  As such, VA has embraced a comprehensive public health approach to reduce Veteran suicide rates, one that looks beyond the individual to involve peers, family members, and the community. Yet we know we cannot do it alone, as roughly half of all Veterans in the U.S. do not receive services or benefits from VA. This means we must collaborate with partners and communities nationwide to use the best available information and practices to support all Veterans, whether or not they’re engaging with VA.</a:t>
            </a:r>
          </a:p>
          <a:p>
            <a:endParaRPr lang="en-US"/>
          </a:p>
          <a:p>
            <a:r>
              <a:rPr lang="en-US"/>
              <a:t>Recommend an upstream approach to suicide prevention; that is, rather than jumping in the river to rescue someone, try to reach them before they get in the water. An upstream approach requires less resources and less energy and can reach more people. The hardest time to intercept someone is when they are already in a state of crisis so in the slides to follow, we will address this public health strategy and the programming to make it possible.</a:t>
            </a:r>
          </a:p>
          <a:p>
            <a:endParaRPr lang="en-US"/>
          </a:p>
          <a:p>
            <a:endParaRPr lang="en-US">
              <a:cs typeface="Calibri"/>
            </a:endParaRPr>
          </a:p>
        </p:txBody>
      </p:sp>
      <p:sp>
        <p:nvSpPr>
          <p:cNvPr id="4" name="Slide Number Placeholder 3"/>
          <p:cNvSpPr>
            <a:spLocks noGrp="1"/>
          </p:cNvSpPr>
          <p:nvPr>
            <p:ph type="sldNum" sz="quarter" idx="10"/>
          </p:nvPr>
        </p:nvSpPr>
        <p:spPr/>
        <p:txBody>
          <a:bodyPr/>
          <a:lstStyle/>
          <a:p>
            <a:fld id="{4C9B73F7-48C1-6846-9B3F-8D3BA533F650}" type="slidenum">
              <a:rPr lang="en-US" smtClean="0"/>
              <a:t>24</a:t>
            </a:fld>
            <a:endParaRPr lang="en-US"/>
          </a:p>
        </p:txBody>
      </p:sp>
    </p:spTree>
    <p:extLst>
      <p:ext uri="{BB962C8B-B14F-4D97-AF65-F5344CB8AC3E}">
        <p14:creationId xmlns:p14="http://schemas.microsoft.com/office/powerpoint/2010/main" val="27343624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Veterans have a unique perspective and a unique demeanor </a:t>
            </a:r>
          </a:p>
          <a:p>
            <a:pPr marL="171450" indent="-171450">
              <a:buFont typeface="Arial" panose="020B0604020202020204" pitchFamily="34" charset="0"/>
              <a:buChar char="•"/>
            </a:pPr>
            <a:r>
              <a:rPr lang="en-US" dirty="0"/>
              <a:t>They rarely  take</a:t>
            </a:r>
          </a:p>
          <a:p>
            <a:pPr marL="171450" indent="-171450">
              <a:buFont typeface="Arial" panose="020B0604020202020204" pitchFamily="34" charset="0"/>
              <a:buChar char="•"/>
            </a:pPr>
            <a:r>
              <a:rPr lang="en-US" dirty="0"/>
              <a:t>Usually think someone needs the service or benefit more </a:t>
            </a:r>
          </a:p>
          <a:p>
            <a:pPr marL="171450" indent="-171450">
              <a:buFont typeface="Arial" panose="020B0604020202020204" pitchFamily="34" charset="0"/>
              <a:buChar char="•"/>
            </a:pPr>
            <a:r>
              <a:rPr lang="en-US" dirty="0"/>
              <a:t>Often minimize their contribution</a:t>
            </a:r>
          </a:p>
        </p:txBody>
      </p:sp>
      <p:sp>
        <p:nvSpPr>
          <p:cNvPr id="4" name="Slide Number Placeholder 3"/>
          <p:cNvSpPr>
            <a:spLocks noGrp="1"/>
          </p:cNvSpPr>
          <p:nvPr>
            <p:ph type="sldNum" sz="quarter" idx="5"/>
          </p:nvPr>
        </p:nvSpPr>
        <p:spPr/>
        <p:txBody>
          <a:bodyPr/>
          <a:lstStyle/>
          <a:p>
            <a:fld id="{044A4A06-1A74-4386-BF85-8E0EA046A9C4}" type="slidenum">
              <a:rPr lang="en-US" smtClean="0"/>
              <a:t>25</a:t>
            </a:fld>
            <a:endParaRPr lang="en-US"/>
          </a:p>
        </p:txBody>
      </p:sp>
    </p:spTree>
    <p:extLst>
      <p:ext uri="{BB962C8B-B14F-4D97-AF65-F5344CB8AC3E}">
        <p14:creationId xmlns:p14="http://schemas.microsoft.com/office/powerpoint/2010/main" val="25753694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Suicide is a public health challenge that causes far-reaching pain among individuals, families, and communities across the country. Suicide is also preventable. Veteran suicide is an urgent issue that the U.S. Department of Veterans Affairs (VA), along with its stakeholders, partners, and communities nationwide, must address. VA supports the national goal of reducing the annual suicide rate in the U.S. by 20 percent by the year 2025 and is implementing a public health approach to achieve this mission. </a:t>
            </a:r>
            <a:endParaRPr lang="en-US">
              <a:cs typeface="Calibri"/>
            </a:endParaRPr>
          </a:p>
          <a:p>
            <a:r>
              <a:rPr lang="en-US" b="1"/>
              <a:t> </a:t>
            </a:r>
            <a:r>
              <a:rPr lang="en-US"/>
              <a:t> </a:t>
            </a:r>
            <a:endParaRPr lang="en-US">
              <a:cs typeface="Calibri"/>
            </a:endParaRPr>
          </a:p>
          <a:p>
            <a:r>
              <a:rPr lang="en-US" sz="1200" b="0" i="0" u="none" strike="noStrike" kern="1200" baseline="0">
                <a:solidFill>
                  <a:schemeClr val="tx1"/>
                </a:solidFill>
                <a:latin typeface="+mn-lt"/>
                <a:ea typeface="+mn-ea"/>
                <a:cs typeface="+mn-cs"/>
              </a:rPr>
              <a:t>In 2020, VA translated the vision offered by the 10-year National Strategy and its four major domains into operational plans of actions through the Suicide Prevention 2.0 initiative (SP 2.0).  SP 2.0 focuses on nationally implementing and operationalizing across a 6-year period new and bundled community-based and clinically based services and programs reflective of the National Strategy </a:t>
            </a:r>
            <a:r>
              <a:rPr lang="en-US"/>
              <a:t>to expand VA’s approach to prevent Veteran suicide nationwide. SP 2.0 aligns suicide prevention, intervention, and postvention goals across clinical and community settings to reach and serve Veterans both within and outside VHA clinical care at national, state, and local levels. </a:t>
            </a:r>
            <a:r>
              <a:rPr lang="en-US" sz="1200" b="0" i="0" u="none" strike="noStrike" kern="1200" baseline="0">
                <a:solidFill>
                  <a:schemeClr val="tx1"/>
                </a:solidFill>
                <a:latin typeface="+mn-lt"/>
                <a:ea typeface="+mn-ea"/>
                <a:cs typeface="+mn-cs"/>
              </a:rPr>
              <a:t> </a:t>
            </a:r>
          </a:p>
          <a:p>
            <a:endParaRPr lang="en-US" sz="1200" b="0" i="0" u="none" strike="noStrike" kern="1200" baseline="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044A4A06-1A74-4386-BF85-8E0EA046A9C4}" type="slidenum">
              <a:rPr lang="en-US" smtClean="0"/>
              <a:t>33</a:t>
            </a:fld>
            <a:endParaRPr lang="en-US"/>
          </a:p>
        </p:txBody>
      </p:sp>
    </p:spTree>
    <p:extLst>
      <p:ext uri="{BB962C8B-B14F-4D97-AF65-F5344CB8AC3E}">
        <p14:creationId xmlns:p14="http://schemas.microsoft.com/office/powerpoint/2010/main" val="35736387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a:solidFill>
                  <a:schemeClr val="tx1"/>
                </a:solidFill>
                <a:latin typeface="+mn-lt"/>
                <a:ea typeface="+mn-ea"/>
                <a:cs typeface="+mn-cs"/>
              </a:rPr>
              <a:t>VA has undertaken substantial Veteran suicide prevention efforts. VA’s public health approach for Veteran suicide prevention incorporates long-term community- and clinically-based initiatives, as part of the Suicide Prevention 2.0 initiative. </a:t>
            </a:r>
          </a:p>
          <a:p>
            <a:endParaRPr lang="en-US" sz="1200" b="0" i="0" u="none" strike="noStrike" kern="1200" baseline="0">
              <a:solidFill>
                <a:schemeClr val="tx1"/>
              </a:solidFill>
              <a:latin typeface="+mn-lt"/>
              <a:ea typeface="+mn-ea"/>
              <a:cs typeface="+mn-cs"/>
            </a:endParaRPr>
          </a:p>
          <a:p>
            <a:r>
              <a:rPr lang="en-US" sz="1200" b="0" i="1" u="none" strike="noStrike" kern="1200" baseline="0">
                <a:solidFill>
                  <a:schemeClr val="tx1"/>
                </a:solidFill>
                <a:latin typeface="+mn-lt"/>
                <a:ea typeface="+mn-ea"/>
                <a:cs typeface="+mn-cs"/>
              </a:rPr>
              <a:t>Community-based approaches </a:t>
            </a:r>
            <a:r>
              <a:rPr lang="en-US" sz="1200" b="0" i="0" u="none" strike="noStrike" kern="1200" baseline="0">
                <a:solidFill>
                  <a:schemeClr val="tx1"/>
                </a:solidFill>
                <a:latin typeface="+mn-lt"/>
                <a:ea typeface="+mn-ea"/>
                <a:cs typeface="+mn-cs"/>
              </a:rPr>
              <a:t>include: </a:t>
            </a:r>
          </a:p>
          <a:p>
            <a:r>
              <a:rPr lang="en-US" sz="1200" b="0" i="0" u="none" strike="noStrike" kern="1200" baseline="0">
                <a:solidFill>
                  <a:schemeClr val="tx1"/>
                </a:solidFill>
                <a:latin typeface="+mn-lt"/>
                <a:ea typeface="+mn-ea"/>
                <a:cs typeface="+mn-cs"/>
              </a:rPr>
              <a:t>-- Veterans Integrated Service Network-Based Community Coalition and Collaboration Building (e.g., VISN-wide community suicide prevention pilot programs) </a:t>
            </a:r>
          </a:p>
          <a:p>
            <a:r>
              <a:rPr lang="en-US" sz="1200" b="0" i="0" u="none" strike="noStrike" kern="1200" baseline="0">
                <a:solidFill>
                  <a:schemeClr val="tx1"/>
                </a:solidFill>
                <a:latin typeface="+mn-lt"/>
                <a:ea typeface="+mn-ea"/>
                <a:cs typeface="+mn-cs"/>
              </a:rPr>
              <a:t>-- Veteran-to-Veteran Coalition Building (e.g., Together With Veterans) </a:t>
            </a:r>
          </a:p>
          <a:p>
            <a:r>
              <a:rPr lang="en-US" sz="1200" b="0" i="0" u="none" strike="noStrike" kern="1200" baseline="0">
                <a:solidFill>
                  <a:schemeClr val="tx1"/>
                </a:solidFill>
                <a:latin typeface="+mn-lt"/>
                <a:ea typeface="+mn-ea"/>
                <a:cs typeface="+mn-cs"/>
              </a:rPr>
              <a:t>-- State-Based Coalition and Collaboration Building (e.g., Governor’s Challenge) </a:t>
            </a:r>
          </a:p>
          <a:p>
            <a:endParaRPr lang="en-US" sz="1200" b="0" i="0" u="none" strike="noStrike" kern="1200" baseline="0">
              <a:solidFill>
                <a:schemeClr val="tx1"/>
              </a:solidFill>
              <a:latin typeface="+mn-lt"/>
              <a:ea typeface="+mn-ea"/>
              <a:cs typeface="+mn-cs"/>
            </a:endParaRPr>
          </a:p>
          <a:p>
            <a:r>
              <a:rPr lang="en-US" sz="1200" b="0" i="1" u="none" strike="noStrike" kern="1200" baseline="0">
                <a:solidFill>
                  <a:schemeClr val="tx1"/>
                </a:solidFill>
                <a:latin typeface="+mn-lt"/>
                <a:ea typeface="+mn-ea"/>
                <a:cs typeface="+mn-cs"/>
              </a:rPr>
              <a:t>Clinically-based approaches include</a:t>
            </a:r>
            <a:r>
              <a:rPr lang="en-US" sz="1200" b="0" i="0" u="none" strike="noStrike" kern="1200" baseline="0">
                <a:solidFill>
                  <a:schemeClr val="tx1"/>
                </a:solidFill>
                <a:latin typeface="+mn-lt"/>
                <a:ea typeface="+mn-ea"/>
                <a:cs typeface="+mn-cs"/>
              </a:rPr>
              <a:t>: </a:t>
            </a:r>
          </a:p>
          <a:p>
            <a:r>
              <a:rPr lang="en-US" sz="1200" b="0" i="0" u="none" strike="noStrike" kern="1200" baseline="0">
                <a:solidFill>
                  <a:schemeClr val="tx1"/>
                </a:solidFill>
                <a:latin typeface="+mn-lt"/>
                <a:ea typeface="+mn-ea"/>
                <a:cs typeface="+mn-cs"/>
              </a:rPr>
              <a:t>-- Evidenced-based psychotherapy interventions for suicide prevention via telehealth across all VISN Clinical Resource Hubs (e.g., Cognitive Behavioral Therapy for Suicide Prevention) </a:t>
            </a:r>
          </a:p>
          <a:p>
            <a:r>
              <a:rPr lang="en-US" sz="1200" b="0" i="0" u="none" strike="noStrike" kern="1200" baseline="0">
                <a:solidFill>
                  <a:schemeClr val="tx1"/>
                </a:solidFill>
                <a:latin typeface="+mn-lt"/>
                <a:ea typeface="+mn-ea"/>
                <a:cs typeface="+mn-cs"/>
              </a:rPr>
              <a:t>-- Ensuring VHA mental health staffing availability (e.g., foundation levels of mental health and suicide prevention staffing to ensure success) </a:t>
            </a:r>
          </a:p>
          <a:p>
            <a:r>
              <a:rPr lang="en-US" sz="1200" b="0" i="0" u="none" strike="noStrike" kern="1200" baseline="0">
                <a:solidFill>
                  <a:schemeClr val="tx1"/>
                </a:solidFill>
                <a:latin typeface="+mn-lt"/>
                <a:ea typeface="+mn-ea"/>
                <a:cs typeface="+mn-cs"/>
              </a:rPr>
              <a:t>-- Using the VA-DoD Clinical Practice Guidelines to build plans upon the evidence. The guidelines provide the latest information about evidence based practices for suicide prevention and also contain recommendations for screening and evaluation. </a:t>
            </a:r>
            <a:endParaRPr lang="en-US">
              <a:cs typeface="Calibri" panose="020F0502020204030204"/>
            </a:endParaRPr>
          </a:p>
          <a:p>
            <a:endParaRPr lang="en-US"/>
          </a:p>
          <a:p>
            <a:endParaRPr lang="en-US"/>
          </a:p>
          <a:p>
            <a:r>
              <a:rPr lang="en-US"/>
              <a:t>Foundation for adequate MH Staffing: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(minimum benchmark for suicide prevention staffing is 1.0 SPC (FTEE)/ 10,000 facility </a:t>
            </a:r>
            <a:r>
              <a:rPr lang="en-US" sz="1200" err="1"/>
              <a:t>uniques</a:t>
            </a:r>
            <a:r>
              <a:rPr lang="en-US" sz="1200"/>
              <a:t>) ---from previous slide</a:t>
            </a:r>
            <a:endParaRPr lang="en-US" sz="1200">
              <a:cs typeface="Calibri"/>
            </a:endParaRPr>
          </a:p>
          <a:p>
            <a:endParaRPr lang="en-US"/>
          </a:p>
        </p:txBody>
      </p:sp>
      <p:sp>
        <p:nvSpPr>
          <p:cNvPr id="4" name="Slide Number Placeholder 3"/>
          <p:cNvSpPr>
            <a:spLocks noGrp="1"/>
          </p:cNvSpPr>
          <p:nvPr>
            <p:ph type="sldNum" sz="quarter" idx="5"/>
          </p:nvPr>
        </p:nvSpPr>
        <p:spPr/>
        <p:txBody>
          <a:bodyPr/>
          <a:lstStyle/>
          <a:p>
            <a:fld id="{4C9B73F7-48C1-6846-9B3F-8D3BA533F650}" type="slidenum">
              <a:rPr lang="en-US" smtClean="0"/>
              <a:t>34</a:t>
            </a:fld>
            <a:endParaRPr lang="en-US"/>
          </a:p>
        </p:txBody>
      </p:sp>
    </p:spTree>
    <p:extLst>
      <p:ext uri="{BB962C8B-B14F-4D97-AF65-F5344CB8AC3E}">
        <p14:creationId xmlns:p14="http://schemas.microsoft.com/office/powerpoint/2010/main" val="2866344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4A4A06-1A74-4386-BF85-8E0EA046A9C4}" type="slidenum">
              <a:rPr lang="en-US" smtClean="0"/>
              <a:t>2</a:t>
            </a:fld>
            <a:endParaRPr lang="en-US"/>
          </a:p>
        </p:txBody>
      </p:sp>
    </p:spTree>
    <p:extLst>
      <p:ext uri="{BB962C8B-B14F-4D97-AF65-F5344CB8AC3E}">
        <p14:creationId xmlns:p14="http://schemas.microsoft.com/office/powerpoint/2010/main" val="9260875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technical package represents a select group of strategies based on the best available evidence to help communities and states sharpen their focus on prevention activities with the greatest potential t o prevent suicide.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strategies represented in this package include those with a focus on preventing the risk of suicide in the first place as well as approaches to lessen the immediate and long-term harms of suicidal behavior for individuals, families, communities, and society. The strategies in the technical package support the goals and objectives of the </a:t>
            </a:r>
            <a:r>
              <a:rPr lang="en-US" sz="1200" b="0" i="1" u="none" strike="noStrike" kern="1200" baseline="0" dirty="0">
                <a:solidFill>
                  <a:schemeClr val="tx1"/>
                </a:solidFill>
                <a:latin typeface="+mn-lt"/>
                <a:ea typeface="+mn-ea"/>
                <a:cs typeface="+mn-cs"/>
              </a:rPr>
              <a:t>National Strategy for Suicide Prevention</a:t>
            </a:r>
            <a:r>
              <a:rPr lang="en-US" sz="1200" b="0" i="0" u="none" strike="noStrike" kern="1200" baseline="0" dirty="0">
                <a:solidFill>
                  <a:schemeClr val="tx1"/>
                </a:solidFill>
                <a:latin typeface="+mn-lt"/>
                <a:ea typeface="+mn-ea"/>
                <a:cs typeface="+mn-cs"/>
              </a:rPr>
              <a:t> and the National Action Alliance for Suicide Prevention’s priority to strengthen community-based prevention. </a:t>
            </a:r>
            <a:endParaRPr lang="en-US" dirty="0"/>
          </a:p>
          <a:p>
            <a:endParaRPr lang="en-US" dirty="0"/>
          </a:p>
          <a:p>
            <a:r>
              <a:rPr lang="en-US" dirty="0"/>
              <a:t>Link to the CDCs Preventing Suicide Technical Assistance Manual - https://www.cdc.gov/violenceprevention/pdf/suicideTechnicalPackage.pdf</a:t>
            </a:r>
          </a:p>
          <a:p>
            <a:endParaRPr lang="en-US" dirty="0"/>
          </a:p>
        </p:txBody>
      </p:sp>
      <p:sp>
        <p:nvSpPr>
          <p:cNvPr id="4" name="Slide Number Placeholder 3"/>
          <p:cNvSpPr>
            <a:spLocks noGrp="1"/>
          </p:cNvSpPr>
          <p:nvPr>
            <p:ph type="sldNum" sz="quarter" idx="5"/>
          </p:nvPr>
        </p:nvSpPr>
        <p:spPr/>
        <p:txBody>
          <a:bodyPr/>
          <a:lstStyle/>
          <a:p>
            <a:fld id="{044A4A06-1A74-4386-BF85-8E0EA046A9C4}" type="slidenum">
              <a:rPr lang="en-US" smtClean="0"/>
              <a:t>36</a:t>
            </a:fld>
            <a:endParaRPr lang="en-US"/>
          </a:p>
        </p:txBody>
      </p:sp>
    </p:spTree>
    <p:extLst>
      <p:ext uri="{BB962C8B-B14F-4D97-AF65-F5344CB8AC3E}">
        <p14:creationId xmlns:p14="http://schemas.microsoft.com/office/powerpoint/2010/main" val="18893066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a:t>
            </a:r>
            <a:r>
              <a:rPr lang="en-US" sz="1200" i="1" u="sng" kern="1200">
                <a:solidFill>
                  <a:schemeClr val="tx1"/>
                </a:solidFill>
                <a:effectLst/>
                <a:latin typeface="+mn-lt"/>
                <a:ea typeface="+mn-ea"/>
                <a:cs typeface="+mn-cs"/>
                <a:hlinkClick r:id="rId3"/>
              </a:rPr>
              <a:t>National Strategy for Preventing Veteran Suicide 2018-2028</a:t>
            </a:r>
            <a:r>
              <a:rPr lang="en-US" sz="1200" i="1" kern="1200">
                <a:solidFill>
                  <a:schemeClr val="tx1"/>
                </a:solidFill>
                <a:effectLst/>
                <a:latin typeface="+mn-lt"/>
                <a:ea typeface="+mn-ea"/>
                <a:cs typeface="+mn-cs"/>
              </a:rPr>
              <a:t> </a:t>
            </a:r>
            <a:r>
              <a:rPr lang="en-US" sz="1200" kern="1200">
                <a:solidFill>
                  <a:schemeClr val="tx1"/>
                </a:solidFill>
                <a:effectLst/>
                <a:latin typeface="+mn-lt"/>
                <a:ea typeface="+mn-ea"/>
                <a:cs typeface="+mn-cs"/>
              </a:rPr>
              <a:t>provides a framework for identifying priorities, organizing efforts, and contributing to the national focus on Veteran suicide prevention. The 14 goals and 43 objectives in the National Strategy work together in a synergistic way to promote wellness, increase protection, reduce risk, and promote effective treatment and recovery. Evidence suggests that the three priority areas highlighted here can help in reducing suicide rates. </a:t>
            </a:r>
          </a:p>
          <a:p>
            <a:pPr marL="0" marR="0" lvl="0" indent="0" algn="l" defTabSz="914400">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a:solidFill>
                  <a:schemeClr val="tx1"/>
                </a:solidFill>
                <a:latin typeface="+mn-lt"/>
                <a:ea typeface="+mn-ea"/>
                <a:cs typeface="+mn-cs"/>
              </a:rPr>
              <a:t>SP 2.0 Community Based Intervention (CBI-SP) promotes these priority areas and emphasizes their critical sub-elements (six goals in total) in alignment with the National Strategy and therefore </a:t>
            </a:r>
            <a:r>
              <a:rPr lang="en-US" sz="1200" kern="1200">
                <a:solidFill>
                  <a:schemeClr val="tx1"/>
                </a:solidFill>
                <a:effectLst/>
                <a:latin typeface="+mn-lt"/>
                <a:ea typeface="+mn-ea"/>
                <a:cs typeface="+mn-cs"/>
              </a:rPr>
              <a:t>State, regional, and local teams are encouraged to use these priorities as key elements in their suicide prevention strategic plans.</a:t>
            </a:r>
            <a:endParaRPr lang="en-US">
              <a:cs typeface="Calibri"/>
            </a:endParaRPr>
          </a:p>
          <a:p>
            <a:r>
              <a:rPr lang="en-US" sz="1200" b="0" i="0" u="none" strike="noStrike" kern="1200" baseline="0">
                <a:solidFill>
                  <a:schemeClr val="tx1"/>
                </a:solidFill>
                <a:latin typeface="+mn-lt"/>
                <a:ea typeface="+mn-ea"/>
                <a:cs typeface="+mn-cs"/>
              </a:rPr>
              <a:t> </a:t>
            </a:r>
          </a:p>
          <a:p>
            <a:pPr marL="0" indent="0">
              <a:buNone/>
            </a:pPr>
            <a:r>
              <a:rPr lang="en-US" sz="1200" b="1"/>
              <a:t>1) Identify Service Members, Veterans, and their Families and Screen for Suicide Risk</a:t>
            </a:r>
          </a:p>
          <a:p>
            <a:pPr marL="171450" lvl="0" indent="-171450">
              <a:buFont typeface="Arial" panose="020B0604020202020204" pitchFamily="34" charset="0"/>
              <a:buChar char="•"/>
            </a:pPr>
            <a:r>
              <a:rPr lang="en-US" sz="1200"/>
              <a:t>Identifying Veterans — "Ask the Question" — enables culturally competent care and access to resources; allows community members, families, and community service providers to connect individuals to appropriate care</a:t>
            </a:r>
          </a:p>
          <a:p>
            <a:pPr marL="171450" lvl="0" indent="-171450">
              <a:buFont typeface="Arial" panose="020B0604020202020204" pitchFamily="34" charset="0"/>
              <a:buChar char="•"/>
            </a:pPr>
            <a:r>
              <a:rPr lang="en-US" sz="1200"/>
              <a:t>Suicide risk screening in healthcare settings allows providers to recognize and prevent self-harm</a:t>
            </a:r>
          </a:p>
          <a:p>
            <a:pPr marL="0" lvl="0" indent="0">
              <a:buFont typeface="Arial" panose="020B0604020202020204" pitchFamily="34" charset="0"/>
              <a:buNone/>
            </a:pPr>
            <a:endParaRPr lang="en-US" sz="1200"/>
          </a:p>
          <a:p>
            <a:r>
              <a:rPr lang="en-US" sz="1200" b="1"/>
              <a:t>2) Promote Connectedness and Improve Care Transitions</a:t>
            </a:r>
          </a:p>
          <a:p>
            <a:pPr marL="285750" lvl="0" indent="-285750">
              <a:lnSpc>
                <a:spcPct val="70000"/>
              </a:lnSpc>
              <a:spcBef>
                <a:spcPts val="1000"/>
              </a:spcBef>
              <a:buClr>
                <a:srgbClr val="0194D3"/>
              </a:buClr>
              <a:buFont typeface="Arial" panose="020B0604020202020204" pitchFamily="34" charset="0"/>
              <a:buChar char="•"/>
            </a:pPr>
            <a:r>
              <a:rPr lang="en-US" sz="1200">
                <a:solidFill>
                  <a:schemeClr val="tx1">
                    <a:lumMod val="85000"/>
                    <a:lumOff val="15000"/>
                  </a:schemeClr>
                </a:solidFill>
              </a:rPr>
              <a:t>Connectedness to others (including family members, co-workers, community organizations, and social institutions) is an important protective factor</a:t>
            </a:r>
          </a:p>
          <a:p>
            <a:pPr marL="285750" lvl="0" indent="-285750">
              <a:lnSpc>
                <a:spcPct val="70000"/>
              </a:lnSpc>
              <a:spcBef>
                <a:spcPts val="1000"/>
              </a:spcBef>
              <a:buClr>
                <a:srgbClr val="0194D3"/>
              </a:buClr>
              <a:buFont typeface="Arial" panose="020B0604020202020204" pitchFamily="34" charset="0"/>
              <a:buChar char="•"/>
            </a:pPr>
            <a:r>
              <a:rPr lang="en-US" sz="1200">
                <a:solidFill>
                  <a:schemeClr val="tx1">
                    <a:lumMod val="85000"/>
                    <a:lumOff val="15000"/>
                  </a:schemeClr>
                </a:solidFill>
              </a:rPr>
              <a:t>Providing caring contacts upon discharge from one setting to another can reduce suicide attempts and increase compliance with treatment recommendations</a:t>
            </a:r>
          </a:p>
          <a:p>
            <a:pPr marL="285750" lvl="0" indent="-285750">
              <a:lnSpc>
                <a:spcPct val="70000"/>
              </a:lnSpc>
              <a:spcBef>
                <a:spcPts val="1000"/>
              </a:spcBef>
              <a:buClr>
                <a:srgbClr val="0194D3"/>
              </a:buClr>
              <a:buFont typeface="Arial" panose="020B0604020202020204" pitchFamily="34" charset="0"/>
              <a:buChar char="•"/>
            </a:pPr>
            <a:endParaRPr lang="en-US" sz="1200">
              <a:solidFill>
                <a:schemeClr val="tx1">
                  <a:lumMod val="85000"/>
                  <a:lumOff val="15000"/>
                </a:schemeClr>
              </a:solidFill>
            </a:endParaRPr>
          </a:p>
          <a:p>
            <a:r>
              <a:rPr lang="en-US" sz="1200" b="1"/>
              <a:t>3) Increase Lethal Means Safety and Safety Planning</a:t>
            </a:r>
          </a:p>
          <a:p>
            <a:pPr marL="285750" indent="-285750">
              <a:lnSpc>
                <a:spcPct val="70000"/>
              </a:lnSpc>
              <a:spcBef>
                <a:spcPts val="1000"/>
              </a:spcBef>
              <a:buClr>
                <a:srgbClr val="0194D3"/>
              </a:buClr>
              <a:buFont typeface="Arial" panose="020B0604020202020204" pitchFamily="34" charset="0"/>
              <a:buChar char="•"/>
            </a:pPr>
            <a:r>
              <a:rPr lang="en-US" sz="1200">
                <a:solidFill>
                  <a:schemeClr val="tx1">
                    <a:lumMod val="85000"/>
                    <a:lumOff val="15000"/>
                  </a:schemeClr>
                </a:solidFill>
              </a:rPr>
              <a:t>Limiting access to lethal means during periods of crisis can make it more likely that the person will delay or survive a suicide</a:t>
            </a:r>
          </a:p>
          <a:p>
            <a:pPr marL="285750" indent="-285750">
              <a:lnSpc>
                <a:spcPct val="70000"/>
              </a:lnSpc>
              <a:spcBef>
                <a:spcPts val="1000"/>
              </a:spcBef>
              <a:buClr>
                <a:srgbClr val="0194D3"/>
              </a:buClr>
              <a:buFont typeface="Arial" panose="020B0604020202020204" pitchFamily="34" charset="0"/>
              <a:buChar char="•"/>
            </a:pPr>
            <a:r>
              <a:rPr lang="en-US" sz="1200">
                <a:solidFill>
                  <a:schemeClr val="tx1">
                    <a:lumMod val="85000"/>
                    <a:lumOff val="15000"/>
                  </a:schemeClr>
                </a:solidFill>
              </a:rPr>
              <a:t>Completing a personal safety plan is a clinical intervention that can help individuals manage and decrease suicidal feelings and help them stay safe when these feelings reoccur</a:t>
            </a:r>
          </a:p>
          <a:p>
            <a:pPr marL="285750" lvl="0" indent="-285750">
              <a:lnSpc>
                <a:spcPct val="70000"/>
              </a:lnSpc>
              <a:spcBef>
                <a:spcPts val="1000"/>
              </a:spcBef>
              <a:buClr>
                <a:srgbClr val="0194D3"/>
              </a:buClr>
              <a:buFont typeface="Arial" panose="020B0604020202020204" pitchFamily="34" charset="0"/>
              <a:buChar char="•"/>
            </a:pPr>
            <a:endParaRPr lang="en-US" sz="1200">
              <a:solidFill>
                <a:schemeClr val="tx1">
                  <a:lumMod val="85000"/>
                  <a:lumOff val="15000"/>
                </a:schemeClr>
              </a:solidFill>
            </a:endParaRP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044A4A06-1A74-4386-BF85-8E0EA046A9C4}" type="slidenum">
              <a:rPr lang="en-US" smtClean="0"/>
              <a:t>37</a:t>
            </a:fld>
            <a:endParaRPr lang="en-US"/>
          </a:p>
        </p:txBody>
      </p:sp>
    </p:spTree>
    <p:extLst>
      <p:ext uri="{BB962C8B-B14F-4D97-AF65-F5344CB8AC3E}">
        <p14:creationId xmlns:p14="http://schemas.microsoft.com/office/powerpoint/2010/main" val="8511899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trike="sngStrike" dirty="0"/>
              <a:t>Learning from the early adoptions of strategies by early Governor's Challenge teams, several key priorities of the seven original strategies from the CDC Technical Package were identified as foundational to the work at the state level. </a:t>
            </a:r>
          </a:p>
          <a:p>
            <a:endParaRPr lang="en-US" dirty="0">
              <a:cs typeface="Calibri"/>
            </a:endParaRPr>
          </a:p>
          <a:p>
            <a:r>
              <a:rPr lang="en-US" dirty="0">
                <a:cs typeface="Calibri"/>
              </a:rPr>
              <a:t>Connecting CDC 7 Strategies to VA/SAMHSA's 3 Priority Areas: </a:t>
            </a:r>
          </a:p>
          <a:p>
            <a:endParaRPr lang="en-US" dirty="0">
              <a:cs typeface="Calibri"/>
            </a:endParaRPr>
          </a:p>
          <a:p>
            <a:r>
              <a:rPr lang="en-US" dirty="0">
                <a:cs typeface="Calibri"/>
              </a:rPr>
              <a:t>Priority Area 1 (Identification and Screening) is directly related to Strategies 2 (Strengthen Access and Delivery of Suicide Care) and 6 (Identify and </a:t>
            </a:r>
            <a:r>
              <a:rPr lang="en-US">
                <a:cs typeface="Calibri"/>
              </a:rPr>
              <a:t>Support</a:t>
            </a:r>
            <a:r>
              <a:rPr lang="en-US" dirty="0">
                <a:cs typeface="Calibri"/>
              </a:rPr>
              <a:t> People at Risk). Priority Area 2 (Promoting Connectedness and Improving Care Transitions), one of the most popular of activity areas by Governor's Challenge teams, directly connects back to CDC Strategies 2 </a:t>
            </a:r>
            <a:r>
              <a:rPr lang="en-US" dirty="0"/>
              <a:t>(Strengthen Access and Delivery of Suicide Care)</a:t>
            </a:r>
            <a:r>
              <a:rPr lang="en-US" dirty="0">
                <a:cs typeface="Calibri"/>
              </a:rPr>
              <a:t>, 4 (Promote Connectedness), 5 (Teach Coping and Problem Solving Skills), and 7 (Lessen Harms and Prevent Future Risk). Priority Area 3 (Increasing Lethal Means Safety and Safety Planning), relates to CDC Strategies 2 </a:t>
            </a:r>
            <a:r>
              <a:rPr lang="en-US" dirty="0"/>
              <a:t>(Strengthen Access and Delivery of Suicide Care)</a:t>
            </a:r>
            <a:r>
              <a:rPr lang="en-US" dirty="0">
                <a:cs typeface="Calibri"/>
              </a:rPr>
              <a:t> and 3 (Create Protective Environments). </a:t>
            </a:r>
            <a:endParaRPr lang="en-US" dirty="0"/>
          </a:p>
          <a:p>
            <a:endParaRPr lang="en-US" dirty="0"/>
          </a:p>
          <a:p>
            <a:r>
              <a:rPr lang="en-US" dirty="0"/>
              <a:t>Given the dynamics and infrastructure of coalitions being varied across jurisdictions, the core Priority Areas offer communities the ability to connect coalition efforts to activities that meet the needs of the local community and can be addressed given the resources available. </a:t>
            </a:r>
            <a:endParaRPr lang="en-US" dirty="0">
              <a:cs typeface="Calibri"/>
            </a:endParaRPr>
          </a:p>
        </p:txBody>
      </p:sp>
      <p:sp>
        <p:nvSpPr>
          <p:cNvPr id="4" name="Slide Number Placeholder 3"/>
          <p:cNvSpPr>
            <a:spLocks noGrp="1"/>
          </p:cNvSpPr>
          <p:nvPr>
            <p:ph type="sldNum" sz="quarter" idx="5"/>
          </p:nvPr>
        </p:nvSpPr>
        <p:spPr/>
        <p:txBody>
          <a:bodyPr/>
          <a:lstStyle/>
          <a:p>
            <a:fld id="{044A4A06-1A74-4386-BF85-8E0EA046A9C4}" type="slidenum">
              <a:rPr lang="en-US" smtClean="0"/>
              <a:t>38</a:t>
            </a:fld>
            <a:endParaRPr lang="en-US"/>
          </a:p>
        </p:txBody>
      </p:sp>
    </p:spTree>
    <p:extLst>
      <p:ext uri="{BB962C8B-B14F-4D97-AF65-F5344CB8AC3E}">
        <p14:creationId xmlns:p14="http://schemas.microsoft.com/office/powerpoint/2010/main" val="7793917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The Community-Based Interventions for Suicide Prevention serves as a unifying model aims to reach Veterans through multiple touchpoints – from national to community levels, for all community-based efforts to end Veteran suicide. </a:t>
            </a:r>
          </a:p>
          <a:p>
            <a:endParaRPr lang="en-US"/>
          </a:p>
        </p:txBody>
      </p:sp>
      <p:sp>
        <p:nvSpPr>
          <p:cNvPr id="4" name="Slide Number Placeholder 3"/>
          <p:cNvSpPr>
            <a:spLocks noGrp="1"/>
          </p:cNvSpPr>
          <p:nvPr>
            <p:ph type="sldNum" sz="quarter" idx="5"/>
          </p:nvPr>
        </p:nvSpPr>
        <p:spPr/>
        <p:txBody>
          <a:bodyPr/>
          <a:lstStyle/>
          <a:p>
            <a:fld id="{044A4A06-1A74-4386-BF85-8E0EA046A9C4}" type="slidenum">
              <a:rPr lang="en-US" smtClean="0"/>
              <a:t>39</a:t>
            </a:fld>
            <a:endParaRPr lang="en-US"/>
          </a:p>
        </p:txBody>
      </p:sp>
    </p:spTree>
    <p:extLst>
      <p:ext uri="{BB962C8B-B14F-4D97-AF65-F5344CB8AC3E}">
        <p14:creationId xmlns:p14="http://schemas.microsoft.com/office/powerpoint/2010/main" val="39541345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Community-Based Interventions model embraces cross-agency collaborations and community partnerships to meet Veterans where they live, work, and thrive. </a:t>
            </a:r>
            <a:r>
              <a:rPr lang="en-US" sz="1200" kern="1200">
                <a:solidFill>
                  <a:schemeClr val="tx1"/>
                </a:solidFill>
                <a:effectLst/>
                <a:latin typeface="+mn-lt"/>
                <a:ea typeface="+mn-ea"/>
                <a:cs typeface="+mn-cs"/>
              </a:rPr>
              <a:t>The VA’s Community-Based Interventions (Governor’s Challenge, CEP-SP, and Together With Veterans) are all grounded in effective practice of community-based prevention and community implementation science paired with a focus on disseminating suicide prevention strategies within communities across the country </a:t>
            </a:r>
            <a:endParaRPr lang="en-US">
              <a:cs typeface="Calibri"/>
            </a:endParaRPr>
          </a:p>
          <a:p>
            <a:endParaRPr lang="en-US"/>
          </a:p>
          <a:p>
            <a:pPr marL="285750" indent="-285750">
              <a:lnSpc>
                <a:spcPct val="107000"/>
              </a:lnSpc>
              <a:spcAft>
                <a:spcPts val="800"/>
              </a:spcAft>
              <a:buFont typeface="Arial"/>
              <a:buChar char="•"/>
            </a:pPr>
            <a:r>
              <a:rPr lang="en-US" sz="1200" b="1" i="1">
                <a:solidFill>
                  <a:srgbClr val="000000"/>
                </a:solidFill>
                <a:effectLst/>
                <a:latin typeface="+mn-lt"/>
                <a:ea typeface="Calibri" panose="020F0502020204030204" pitchFamily="34" charset="0"/>
                <a:cs typeface="Calibri"/>
              </a:rPr>
              <a:t>The Governor’s Challenge</a:t>
            </a:r>
            <a:r>
              <a:rPr lang="en-US" sz="1200" b="1">
                <a:solidFill>
                  <a:srgbClr val="000000"/>
                </a:solidFill>
                <a:effectLst/>
                <a:latin typeface="+mn-lt"/>
                <a:ea typeface="Calibri" panose="020F0502020204030204" pitchFamily="34" charset="0"/>
                <a:cs typeface="Calibri"/>
              </a:rPr>
              <a:t> </a:t>
            </a:r>
            <a:r>
              <a:rPr lang="en-US" sz="1200">
                <a:solidFill>
                  <a:srgbClr val="000000"/>
                </a:solidFill>
                <a:effectLst/>
                <a:latin typeface="+mn-lt"/>
                <a:ea typeface="Calibri" panose="020F0502020204030204" pitchFamily="34" charset="0"/>
                <a:cs typeface="Calibri"/>
              </a:rPr>
              <a:t>is a collaboration with VA and SAMHSA where state policy makers partner with local leaders to implement a comprehensive suicide prevention plan. </a:t>
            </a:r>
            <a:r>
              <a:rPr lang="en-US">
                <a:solidFill>
                  <a:srgbClr val="000000"/>
                </a:solidFill>
                <a:latin typeface="+mn-lt"/>
                <a:ea typeface="Calibri" panose="020F0502020204030204" pitchFamily="34" charset="0"/>
                <a:cs typeface="Calibri"/>
              </a:rPr>
              <a:t> </a:t>
            </a:r>
            <a:endParaRPr lang="en-US" sz="1800">
              <a:solidFill>
                <a:srgbClr val="000000"/>
              </a:solidFill>
              <a:latin typeface="+mn-lt"/>
              <a:ea typeface="Calibri" panose="020F0502020204030204" pitchFamily="34" charset="0"/>
              <a:cs typeface="Arial" panose="020B0604020202020204" pitchFamily="34" charset="0"/>
            </a:endParaRPr>
          </a:p>
          <a:p>
            <a:pPr marL="285750" marR="0" indent="-285750">
              <a:lnSpc>
                <a:spcPct val="107000"/>
              </a:lnSpc>
              <a:spcBef>
                <a:spcPts val="0"/>
              </a:spcBef>
              <a:spcAft>
                <a:spcPts val="800"/>
              </a:spcAft>
              <a:buFont typeface="Arial"/>
              <a:buChar char="•"/>
            </a:pPr>
            <a:r>
              <a:rPr lang="en-US" sz="1200" b="1" i="1">
                <a:solidFill>
                  <a:srgbClr val="000000"/>
                </a:solidFill>
                <a:effectLst/>
                <a:latin typeface="+mn-lt"/>
                <a:ea typeface="Calibri" panose="020F0502020204030204" pitchFamily="34" charset="0"/>
                <a:cs typeface="Calibri"/>
              </a:rPr>
              <a:t>Together with Veterans</a:t>
            </a:r>
            <a:r>
              <a:rPr lang="en-US" sz="1200" b="1">
                <a:solidFill>
                  <a:srgbClr val="000000"/>
                </a:solidFill>
                <a:effectLst/>
                <a:latin typeface="+mn-lt"/>
                <a:ea typeface="Calibri" panose="020F0502020204030204" pitchFamily="34" charset="0"/>
                <a:cs typeface="Calibri"/>
              </a:rPr>
              <a:t> </a:t>
            </a:r>
            <a:r>
              <a:rPr lang="en-US" sz="1200">
                <a:solidFill>
                  <a:srgbClr val="000000"/>
                </a:solidFill>
                <a:effectLst/>
                <a:latin typeface="+mn-lt"/>
                <a:ea typeface="Calibri" panose="020F0502020204030204" pitchFamily="34" charset="0"/>
                <a:cs typeface="Calibri"/>
              </a:rPr>
              <a:t>is focused on Veteran-to-Veteran coalition building and Veteran leadership development for suicide prevention. </a:t>
            </a:r>
            <a:r>
              <a:rPr lang="en-US">
                <a:solidFill>
                  <a:srgbClr val="000000"/>
                </a:solidFill>
                <a:latin typeface="+mn-lt"/>
                <a:ea typeface="Calibri" panose="020F0502020204030204" pitchFamily="34" charset="0"/>
                <a:cs typeface="Calibri"/>
              </a:rPr>
              <a:t> </a:t>
            </a:r>
            <a:endParaRPr lang="en-US" sz="1800">
              <a:effectLst/>
              <a:latin typeface="+mn-lt"/>
              <a:ea typeface="Calibri" panose="020F0502020204030204" pitchFamily="34" charset="0"/>
              <a:cs typeface="Arial" panose="020B0604020202020204" pitchFamily="34" charset="0"/>
            </a:endParaRPr>
          </a:p>
          <a:p>
            <a:pPr marL="285750" indent="-285750">
              <a:lnSpc>
                <a:spcPct val="107000"/>
              </a:lnSpc>
              <a:spcAft>
                <a:spcPts val="800"/>
              </a:spcAft>
              <a:buFont typeface="Arial"/>
              <a:buChar char="•"/>
            </a:pPr>
            <a:r>
              <a:rPr lang="en-US" sz="1200" b="1" i="1">
                <a:solidFill>
                  <a:srgbClr val="000000"/>
                </a:solidFill>
                <a:effectLst/>
                <a:latin typeface="+mn-lt"/>
                <a:ea typeface="Calibri" panose="020F0502020204030204" pitchFamily="34" charset="0"/>
                <a:cs typeface="Calibri"/>
              </a:rPr>
              <a:t>Community Education and Partnership for Suicide Prevention across the VISN </a:t>
            </a:r>
            <a:r>
              <a:rPr lang="en-US" sz="1200">
                <a:solidFill>
                  <a:srgbClr val="000000"/>
                </a:solidFill>
                <a:effectLst/>
                <a:latin typeface="+mn-lt"/>
                <a:ea typeface="Calibri" panose="020F0502020204030204" pitchFamily="34" charset="0"/>
                <a:cs typeface="Calibri"/>
              </a:rPr>
              <a:t>is</a:t>
            </a:r>
            <a:r>
              <a:rPr lang="en-US" sz="1200" b="1">
                <a:solidFill>
                  <a:srgbClr val="000000"/>
                </a:solidFill>
                <a:effectLst/>
                <a:latin typeface="+mn-lt"/>
                <a:ea typeface="Calibri" panose="020F0502020204030204" pitchFamily="34" charset="0"/>
                <a:cs typeface="Calibri"/>
              </a:rPr>
              <a:t> </a:t>
            </a:r>
            <a:r>
              <a:rPr lang="en-US" sz="1200">
                <a:solidFill>
                  <a:srgbClr val="000000"/>
                </a:solidFill>
                <a:effectLst/>
                <a:latin typeface="+mn-lt"/>
                <a:ea typeface="Calibri" panose="020F0502020204030204" pitchFamily="34" charset="0"/>
                <a:cs typeface="Calibri"/>
              </a:rPr>
              <a:t>focused on community coalition-building and enhanced capacity for outreach and education.</a:t>
            </a:r>
            <a:r>
              <a:rPr lang="en-US" sz="1200" b="1">
                <a:solidFill>
                  <a:srgbClr val="000000"/>
                </a:solidFill>
                <a:effectLst/>
                <a:latin typeface="+mn-lt"/>
                <a:ea typeface="Calibri" panose="020F0502020204030204" pitchFamily="34" charset="0"/>
                <a:cs typeface="Calibri"/>
              </a:rPr>
              <a:t> </a:t>
            </a:r>
            <a:r>
              <a:rPr lang="en-US" b="1">
                <a:solidFill>
                  <a:srgbClr val="000000"/>
                </a:solidFill>
                <a:latin typeface="+mn-lt"/>
                <a:ea typeface="Calibri" panose="020F0502020204030204" pitchFamily="34" charset="0"/>
                <a:cs typeface="Calibri"/>
              </a:rPr>
              <a:t> </a:t>
            </a:r>
            <a:endParaRPr lang="en-US" sz="1800">
              <a:effectLst/>
              <a:latin typeface="+mn-lt"/>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044A4A06-1A74-4386-BF85-8E0EA046A9C4}" type="slidenum">
              <a:rPr lang="en-US" smtClean="0"/>
              <a:t>40</a:t>
            </a:fld>
            <a:endParaRPr lang="en-US"/>
          </a:p>
        </p:txBody>
      </p:sp>
    </p:spTree>
    <p:extLst>
      <p:ext uri="{BB962C8B-B14F-4D97-AF65-F5344CB8AC3E}">
        <p14:creationId xmlns:p14="http://schemas.microsoft.com/office/powerpoint/2010/main" val="34612509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Community Based Interventions for Suicide Prevention (CBI-SP) serve to </a:t>
            </a:r>
            <a:r>
              <a:rPr lang="en-US" b="0">
                <a:solidFill>
                  <a:schemeClr val="accent1"/>
                </a:solidFill>
              </a:rPr>
              <a:t>enhance and expand</a:t>
            </a:r>
            <a:r>
              <a:rPr lang="en-US" b="0"/>
              <a:t> current VA suicide prevention efforts that are facilitated by over 450 suicide prevention team members nationwide. </a:t>
            </a:r>
          </a:p>
          <a:p>
            <a:endParaRPr lang="en-US" b="0">
              <a:cs typeface="Calibri"/>
            </a:endParaRPr>
          </a:p>
          <a:p>
            <a:r>
              <a:rPr lang="en-US" b="0">
                <a:solidFill>
                  <a:schemeClr val="accent1"/>
                </a:solidFill>
              </a:rPr>
              <a:t>Suicide Prevention Coordinators </a:t>
            </a:r>
            <a:r>
              <a:rPr lang="en-US" b="0"/>
              <a:t>(SPC) and their teams are </a:t>
            </a:r>
            <a:r>
              <a:rPr lang="en-US" b="0">
                <a:solidFill>
                  <a:schemeClr val="accent1"/>
                </a:solidFill>
              </a:rPr>
              <a:t>critical supports </a:t>
            </a:r>
            <a:r>
              <a:rPr lang="en-US" b="0"/>
              <a:t>to our Veterans and traditionally have focused on implementing local strategies for suicide prevention.</a:t>
            </a:r>
            <a:endParaRPr lang="en-US" b="0">
              <a:cs typeface="Calibri"/>
            </a:endParaRPr>
          </a:p>
          <a:p>
            <a:endParaRPr lang="en-US" b="0"/>
          </a:p>
          <a:p>
            <a:r>
              <a:rPr lang="en-US" b="0"/>
              <a:t>New facility-based </a:t>
            </a:r>
            <a:r>
              <a:rPr lang="en-US" b="0">
                <a:solidFill>
                  <a:schemeClr val="accent1"/>
                </a:solidFill>
              </a:rPr>
              <a:t>Community Engagement and Partnership Coordinators (CEPC) join local VA suicide prevention teams </a:t>
            </a:r>
            <a:r>
              <a:rPr lang="en-US" b="0"/>
              <a:t>as staff who collaborate at the community, regional, and state levels, to implement evidence-informed community-based suicide prevention interventions</a:t>
            </a:r>
            <a:endParaRPr lang="en-US" b="0">
              <a:cs typeface="Calibri"/>
            </a:endParaRPr>
          </a:p>
          <a:p>
            <a:endParaRPr lang="en-US" b="0"/>
          </a:p>
          <a:p>
            <a:r>
              <a:rPr lang="en-US" b="0"/>
              <a:t>CEPCs will </a:t>
            </a:r>
            <a:r>
              <a:rPr lang="en-US" b="0">
                <a:solidFill>
                  <a:schemeClr val="accent1"/>
                </a:solidFill>
              </a:rPr>
              <a:t>establish new community coalitions </a:t>
            </a:r>
            <a:r>
              <a:rPr lang="en-US" b="0"/>
              <a:t>for veteran suicide prevention, </a:t>
            </a:r>
            <a:r>
              <a:rPr lang="en-US" b="0">
                <a:solidFill>
                  <a:schemeClr val="accent1"/>
                </a:solidFill>
              </a:rPr>
              <a:t>participate in and support </a:t>
            </a:r>
            <a:r>
              <a:rPr lang="en-US" b="0"/>
              <a:t>the dissemination of the Together With Veterans Rural Suicide Prevention Program, </a:t>
            </a:r>
            <a:r>
              <a:rPr lang="en-US" b="0">
                <a:solidFill>
                  <a:schemeClr val="accent1"/>
                </a:solidFill>
              </a:rPr>
              <a:t>support other existing coalitions</a:t>
            </a:r>
            <a:r>
              <a:rPr lang="en-US" b="0"/>
              <a:t>, such as Governors/Mayor’s Challenges, who have missions aligned with VA’s CBI-SP program, and provide much needed expansion to local SPCs and the suicide prevention teams’ capacity to conduct outreach and education.</a:t>
            </a:r>
            <a:endParaRPr lang="en-US" b="0">
              <a:cs typeface="Calibri"/>
            </a:endParaRPr>
          </a:p>
          <a:p>
            <a:endParaRPr lang="en-US">
              <a:cs typeface="Calibri"/>
            </a:endParaRPr>
          </a:p>
          <a:p>
            <a:r>
              <a:rPr lang="en-US">
                <a:cs typeface="Calibri"/>
              </a:rPr>
              <a:t>Some key points:</a:t>
            </a:r>
          </a:p>
          <a:p>
            <a:pPr marL="285750" indent="-285750">
              <a:lnSpc>
                <a:spcPct val="90000"/>
              </a:lnSpc>
              <a:spcBef>
                <a:spcPts val="1000"/>
              </a:spcBef>
              <a:buClr>
                <a:srgbClr val="0194D3"/>
              </a:buClr>
              <a:buFont typeface="Arial" panose="020B0604020202020204" pitchFamily="34" charset="0"/>
              <a:buChar char="•"/>
            </a:pPr>
            <a:r>
              <a:rPr lang="en-US"/>
              <a:t>CBI-SP serves to enhance and expand current VA suicide prevention efforts that are facilitated by over 450 suicide prevention team members nationwide. </a:t>
            </a:r>
            <a:endParaRPr lang="en-US">
              <a:cs typeface="Calibri"/>
            </a:endParaRPr>
          </a:p>
          <a:p>
            <a:pPr marL="285750" indent="-285750">
              <a:lnSpc>
                <a:spcPct val="90000"/>
              </a:lnSpc>
              <a:spcBef>
                <a:spcPts val="1000"/>
              </a:spcBef>
              <a:buFont typeface="Arial" panose="020B0604020202020204" pitchFamily="34" charset="0"/>
              <a:buChar char="•"/>
            </a:pPr>
            <a:r>
              <a:rPr lang="en-US"/>
              <a:t>SPCs and their teams are critical supports to our Veterans and traditionally have focused on implementing local strategies for suicide prevention.</a:t>
            </a:r>
            <a:endParaRPr lang="en-US">
              <a:cs typeface="Calibri"/>
            </a:endParaRPr>
          </a:p>
          <a:p>
            <a:pPr marL="285750" indent="-285750">
              <a:lnSpc>
                <a:spcPct val="90000"/>
              </a:lnSpc>
              <a:spcBef>
                <a:spcPts val="1000"/>
              </a:spcBef>
              <a:buFont typeface="Arial" panose="020B0604020202020204" pitchFamily="34" charset="0"/>
              <a:buChar char="•"/>
            </a:pPr>
            <a:r>
              <a:rPr lang="en-US"/>
              <a:t>New facility-based CEPCs, are hired to integrate and join local VA suicide prevention teams as staff who are 100% administrative and who will collaborate at the community, regional, and state levels, to implement evidence-informed community-based suicide prevention interventions</a:t>
            </a:r>
            <a:endParaRPr lang="en-US">
              <a:cs typeface="Calibri"/>
            </a:endParaRPr>
          </a:p>
          <a:p>
            <a:pPr marL="285750" indent="-285750">
              <a:lnSpc>
                <a:spcPct val="90000"/>
              </a:lnSpc>
              <a:spcBef>
                <a:spcPts val="1000"/>
              </a:spcBef>
              <a:buFont typeface="Arial" panose="020B0604020202020204" pitchFamily="34" charset="0"/>
              <a:buChar char="•"/>
            </a:pPr>
            <a:r>
              <a:rPr lang="en-US"/>
              <a:t>CEPCs will collaborate closely with SPCs and other members of VA suicide prevention teams to enhance the new partnerships and bolster the public health approach through community engagement, community building and sustainment.</a:t>
            </a:r>
            <a:endParaRPr lang="en-US">
              <a:cs typeface="Calibri"/>
            </a:endParaRPr>
          </a:p>
          <a:p>
            <a:pPr marL="285750" indent="-285750">
              <a:lnSpc>
                <a:spcPct val="90000"/>
              </a:lnSpc>
              <a:spcBef>
                <a:spcPts val="1000"/>
              </a:spcBef>
              <a:buFont typeface="Arial" panose="020B0604020202020204" pitchFamily="34" charset="0"/>
              <a:buChar char="•"/>
            </a:pPr>
            <a:r>
              <a:rPr lang="en-US"/>
              <a:t>CEPCs brings a new emphasis on public health planning, partnered and collaborative action, and effective community practice for suicide prevention.</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044A4A06-1A74-4386-BF85-8E0EA046A9C4}" type="slidenum">
              <a:rPr lang="en-US" smtClean="0"/>
              <a:t>43</a:t>
            </a:fld>
            <a:endParaRPr lang="en-US"/>
          </a:p>
        </p:txBody>
      </p:sp>
    </p:spTree>
    <p:extLst>
      <p:ext uri="{BB962C8B-B14F-4D97-AF65-F5344CB8AC3E}">
        <p14:creationId xmlns:p14="http://schemas.microsoft.com/office/powerpoint/2010/main" val="11580722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New Slide and notes added</a:t>
            </a:r>
          </a:p>
          <a:p>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CEPCs serve as subject matter experts in public health approaches, coalition leadership and management, and other community-based models for suicide prevention regarding Veterans.  Here, they collaboratively work with key stakeholders to develop, facilitate, and strengthen CBI-SP at community, state, and VISN levels.  This program emphasizes public health planning, partnered and collaborative action and effective community practice for suicide prevention. </a:t>
            </a:r>
          </a:p>
          <a:p>
            <a:endParaRPr lang="en-US">
              <a:cs typeface="Calibri"/>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a:t>The CEPC role is intended to enhance and expand current VA suicide prevention efforts that are facilitated by over 450 suicide prevention team members nationwide.  CEPCs are 100% administrative and a non-clinical position, to fully collaborate &amp; implement evidence-informed community-based suicide prevention strategies.  Here, CEPCs are an active member of their local VA Suicide Prevention Team(s) and collaborate closely with the team and key community stake holders to bring a new emphasis on public health planning, partnered and collaborative action, and effective community practice for suicide prevention. </a:t>
            </a:r>
          </a:p>
        </p:txBody>
      </p:sp>
      <p:sp>
        <p:nvSpPr>
          <p:cNvPr id="4" name="Slide Number Placeholder 3"/>
          <p:cNvSpPr>
            <a:spLocks noGrp="1"/>
          </p:cNvSpPr>
          <p:nvPr>
            <p:ph type="sldNum" sz="quarter" idx="5"/>
          </p:nvPr>
        </p:nvSpPr>
        <p:spPr/>
        <p:txBody>
          <a:bodyPr/>
          <a:lstStyle/>
          <a:p>
            <a:fld id="{044A4A06-1A74-4386-BF85-8E0EA046A9C4}" type="slidenum">
              <a:rPr lang="en-US" smtClean="0"/>
              <a:t>44</a:t>
            </a:fld>
            <a:endParaRPr lang="en-US"/>
          </a:p>
        </p:txBody>
      </p:sp>
    </p:spTree>
    <p:extLst>
      <p:ext uri="{BB962C8B-B14F-4D97-AF65-F5344CB8AC3E}">
        <p14:creationId xmlns:p14="http://schemas.microsoft.com/office/powerpoint/2010/main" val="2942545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a:t>To carry out this important initiative, CEPCs will </a:t>
            </a:r>
            <a:r>
              <a:rPr lang="en-US">
                <a:cs typeface="Calibri"/>
              </a:rPr>
              <a:t>tap into existing partnerships, as well act as an instrumental part in planning new suicide prevention coalitions to more broadly disseminate information about suicide risk, awareness of how the public may participate in keeping Veterans safe and access to resources.  </a:t>
            </a: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lang="en-US" b="0">
              <a:cs typeface="Calibri"/>
            </a:endParaRPr>
          </a:p>
          <a:p>
            <a:pPr>
              <a:lnSpc>
                <a:spcPct val="90000"/>
              </a:lnSpc>
              <a:spcBef>
                <a:spcPts val="1000"/>
              </a:spcBef>
              <a:defRPr/>
            </a:pPr>
            <a:r>
              <a:rPr lang="en-US" b="0">
                <a:cs typeface="Calibri"/>
              </a:rPr>
              <a:t>Here, CEPCs </a:t>
            </a:r>
            <a:r>
              <a:rPr lang="en-US">
                <a:cs typeface="Calibri"/>
              </a:rPr>
              <a:t>apply a public</a:t>
            </a:r>
            <a:r>
              <a:rPr lang="en-US" b="0"/>
              <a:t> </a:t>
            </a:r>
            <a:r>
              <a:rPr lang="en-US"/>
              <a:t>health approach, coalition leadership and management, and other community-based models for suicide prevention.  They collaboratively work with key stakeholders to develop, facilitate and strengthen CBI-SP.  This program emphasizes public health planning, partnered and collaborative action and effective community practice for suicide prevention. </a:t>
            </a:r>
            <a:endParaRPr lang="en-US">
              <a:cs typeface="Calibri"/>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lang="en-US">
              <a:cs typeface="Calibri"/>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a:cs typeface="Calibri"/>
              </a:rPr>
              <a:t>Because suicide is everybody's business.</a:t>
            </a:r>
            <a:endParaRPr lang="en-US"/>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lang="en-US">
              <a:cs typeface="Calibri"/>
            </a:endParaRPr>
          </a:p>
          <a:p>
            <a:pPr marL="800100" lvl="1" indent="-342900">
              <a:lnSpc>
                <a:spcPct val="70000"/>
              </a:lnSpc>
              <a:spcAft>
                <a:spcPts val="800"/>
              </a:spcAft>
            </a:pPr>
            <a:endParaRPr lang="en-US" sz="2300">
              <a:solidFill>
                <a:srgbClr val="1F4E79"/>
              </a:solidFill>
              <a:cs typeface="Calibri"/>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lang="en-US">
              <a:cs typeface="Calibri"/>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lang="en-US">
              <a:cs typeface="Calibri"/>
            </a:endParaRPr>
          </a:p>
          <a:p>
            <a:pPr>
              <a:lnSpc>
                <a:spcPct val="90000"/>
              </a:lnSpc>
              <a:spcBef>
                <a:spcPts val="1000"/>
              </a:spcBef>
            </a:pPr>
            <a:r>
              <a:rPr lang="en-US"/>
              <a:t> </a:t>
            </a:r>
            <a:endParaRPr lang="en-US">
              <a:cs typeface="Calibri"/>
            </a:endParaRPr>
          </a:p>
          <a:p>
            <a:pPr>
              <a:lnSpc>
                <a:spcPct val="70000"/>
              </a:lnSpc>
              <a:spcBef>
                <a:spcPts val="1000"/>
              </a:spcBef>
              <a:spcAft>
                <a:spcPts val="800"/>
              </a:spcAft>
              <a:defRPr/>
            </a:pPr>
            <a:endParaRPr lang="en-US"/>
          </a:p>
          <a:p>
            <a:pPr>
              <a:lnSpc>
                <a:spcPct val="70000"/>
              </a:lnSpc>
              <a:spcBef>
                <a:spcPts val="1000"/>
              </a:spcBef>
              <a:spcAft>
                <a:spcPts val="800"/>
              </a:spcAft>
              <a:defRPr/>
            </a:pPr>
            <a:endParaRPr lang="en-US"/>
          </a:p>
          <a:p>
            <a:pPr>
              <a:lnSpc>
                <a:spcPct val="70000"/>
              </a:lnSpc>
              <a:spcBef>
                <a:spcPts val="1000"/>
              </a:spcBef>
              <a:spcAft>
                <a:spcPts val="800"/>
              </a:spcAft>
              <a:buFont typeface="Arial" panose="020B0604020202020204" pitchFamily="34" charset="0"/>
              <a:defRPr/>
            </a:pPr>
            <a:endParaRPr lang="en-US">
              <a:solidFill>
                <a:schemeClr val="accent5">
                  <a:lumMod val="50000"/>
                </a:schemeClr>
              </a:solidFill>
              <a:cs typeface="Calibri"/>
            </a:endParaRPr>
          </a:p>
          <a:p>
            <a:pPr marL="0" marR="0" lvl="0" indent="0" algn="l" defTabSz="914400">
              <a:lnSpc>
                <a:spcPct val="70000"/>
              </a:lnSpc>
              <a:spcBef>
                <a:spcPts val="1000"/>
              </a:spcBef>
              <a:spcAft>
                <a:spcPts val="800"/>
              </a:spcAft>
              <a:buSzTx/>
              <a:buFont typeface="Arial" panose="020B0604020202020204" pitchFamily="34" charset="0"/>
              <a:buNone/>
              <a:tabLst/>
              <a:defRPr/>
            </a:pPr>
            <a:r>
              <a:rPr lang="en-US" sz="1200">
                <a:solidFill>
                  <a:schemeClr val="accent5">
                    <a:lumMod val="50000"/>
                  </a:schemeClr>
                </a:solidFill>
              </a:rPr>
              <a:t>Listed Functions:</a:t>
            </a:r>
            <a:endParaRPr lang="en-US">
              <a:cs typeface="Calibri"/>
            </a:endParaRPr>
          </a:p>
          <a:p>
            <a:pPr marL="228600" indent="-228600">
              <a:lnSpc>
                <a:spcPct val="70000"/>
              </a:lnSpc>
              <a:spcBef>
                <a:spcPts val="1000"/>
              </a:spcBef>
              <a:spcAft>
                <a:spcPts val="800"/>
              </a:spcAft>
              <a:buClr>
                <a:srgbClr val="0194D3"/>
              </a:buClr>
              <a:buFont typeface="Arial" panose="020B0604020202020204" pitchFamily="34" charset="0"/>
              <a:buChar char="•"/>
            </a:pPr>
            <a:r>
              <a:rPr lang="en-US" sz="1200">
                <a:solidFill>
                  <a:schemeClr val="accent5">
                    <a:lumMod val="50000"/>
                  </a:schemeClr>
                </a:solidFill>
              </a:rPr>
              <a:t>Develop, facilitate, and strengthen CBI-SP at community, state, and VISN levels</a:t>
            </a:r>
            <a:r>
              <a:rPr lang="en-US">
                <a:solidFill>
                  <a:schemeClr val="accent5">
                    <a:lumMod val="50000"/>
                  </a:schemeClr>
                </a:solidFill>
              </a:rPr>
              <a:t> </a:t>
            </a:r>
            <a:endParaRPr lang="en-US">
              <a:solidFill>
                <a:schemeClr val="accent5">
                  <a:lumMod val="50000"/>
                </a:schemeClr>
              </a:solidFill>
              <a:cs typeface="Calibri"/>
            </a:endParaRPr>
          </a:p>
          <a:p>
            <a:pPr marL="228600" lvl="0" indent="-228600">
              <a:lnSpc>
                <a:spcPct val="70000"/>
              </a:lnSpc>
              <a:spcBef>
                <a:spcPts val="1000"/>
              </a:spcBef>
              <a:spcAft>
                <a:spcPts val="800"/>
              </a:spcAft>
              <a:buClr>
                <a:srgbClr val="0194D3"/>
              </a:buClr>
              <a:buFont typeface="Arial" panose="020B0604020202020204" pitchFamily="34" charset="0"/>
              <a:buChar char="•"/>
            </a:pPr>
            <a:r>
              <a:rPr lang="en-US" sz="1200">
                <a:solidFill>
                  <a:schemeClr val="accent5">
                    <a:lumMod val="50000"/>
                  </a:schemeClr>
                </a:solidFill>
              </a:rPr>
              <a:t>Connect VA programs and stakeholders (Veterans, VSOs, Congressional Staff, etc.)</a:t>
            </a:r>
            <a:endParaRPr lang="en-US" sz="1200">
              <a:solidFill>
                <a:schemeClr val="accent5">
                  <a:lumMod val="50000"/>
                </a:schemeClr>
              </a:solidFill>
              <a:cs typeface="Calibri"/>
            </a:endParaRPr>
          </a:p>
          <a:p>
            <a:pPr marL="228600" lvl="0" indent="-228600">
              <a:lnSpc>
                <a:spcPct val="70000"/>
              </a:lnSpc>
              <a:spcBef>
                <a:spcPts val="1000"/>
              </a:spcBef>
              <a:spcAft>
                <a:spcPts val="800"/>
              </a:spcAft>
              <a:buClr>
                <a:srgbClr val="0194D3"/>
              </a:buClr>
              <a:buFont typeface="Arial" panose="020B0604020202020204" pitchFamily="34" charset="0"/>
              <a:buChar char="•"/>
            </a:pPr>
            <a:r>
              <a:rPr lang="en-US" sz="1200">
                <a:solidFill>
                  <a:schemeClr val="accent5">
                    <a:lumMod val="50000"/>
                  </a:schemeClr>
                </a:solidFill>
              </a:rPr>
              <a:t>Serve as a public health and suicide prevention SME</a:t>
            </a:r>
            <a:endParaRPr lang="en-US" sz="1200">
              <a:solidFill>
                <a:schemeClr val="accent5">
                  <a:lumMod val="50000"/>
                </a:schemeClr>
              </a:solidFill>
              <a:cs typeface="Calibri"/>
            </a:endParaRPr>
          </a:p>
          <a:p>
            <a:pPr marL="228600" indent="-228600">
              <a:lnSpc>
                <a:spcPct val="70000"/>
              </a:lnSpc>
              <a:spcBef>
                <a:spcPts val="1000"/>
              </a:spcBef>
              <a:spcAft>
                <a:spcPts val="800"/>
              </a:spcAft>
              <a:buClr>
                <a:srgbClr val="0194D3"/>
              </a:buClr>
              <a:buFont typeface="Arial" panose="020B0604020202020204" pitchFamily="34" charset="0"/>
              <a:buChar char="•"/>
            </a:pPr>
            <a:r>
              <a:rPr lang="en-US" sz="1200">
                <a:solidFill>
                  <a:schemeClr val="accent5">
                    <a:lumMod val="50000"/>
                  </a:schemeClr>
                </a:solidFill>
              </a:rPr>
              <a:t>Provide leadership for coalition management</a:t>
            </a:r>
            <a:r>
              <a:rPr lang="en-US">
                <a:solidFill>
                  <a:schemeClr val="accent5">
                    <a:lumMod val="50000"/>
                  </a:schemeClr>
                </a:solidFill>
              </a:rPr>
              <a:t> </a:t>
            </a:r>
            <a:endParaRPr lang="en-US" sz="1200">
              <a:solidFill>
                <a:schemeClr val="accent5">
                  <a:lumMod val="50000"/>
                </a:schemeClr>
              </a:solidFill>
              <a:cs typeface="Calibri"/>
            </a:endParaRPr>
          </a:p>
          <a:p>
            <a:pPr marL="228600" indent="-228600">
              <a:lnSpc>
                <a:spcPct val="70000"/>
              </a:lnSpc>
              <a:spcBef>
                <a:spcPts val="1000"/>
              </a:spcBef>
              <a:spcAft>
                <a:spcPts val="800"/>
              </a:spcAft>
              <a:buClr>
                <a:srgbClr val="0194D3"/>
              </a:buClr>
              <a:buFont typeface="Arial" panose="020B0604020202020204" pitchFamily="34" charset="0"/>
              <a:buChar char="•"/>
            </a:pPr>
            <a:r>
              <a:rPr lang="en-US" sz="1200">
                <a:solidFill>
                  <a:schemeClr val="accent5">
                    <a:lumMod val="50000"/>
                  </a:schemeClr>
                </a:solidFill>
              </a:rPr>
              <a:t>Establish and maintain strong relationships between VA Suicide Prevention team and community-based Veteran organizations and leadership</a:t>
            </a:r>
            <a:r>
              <a:rPr lang="en-US">
                <a:solidFill>
                  <a:schemeClr val="accent5">
                    <a:lumMod val="50000"/>
                  </a:schemeClr>
                </a:solidFill>
              </a:rPr>
              <a:t> </a:t>
            </a:r>
            <a:endParaRPr lang="en-US" sz="1200">
              <a:solidFill>
                <a:schemeClr val="accent5">
                  <a:lumMod val="50000"/>
                </a:schemeClr>
              </a:solidFill>
              <a:cs typeface="Calibri"/>
            </a:endParaRPr>
          </a:p>
          <a:p>
            <a:pPr marL="228600" indent="-228600">
              <a:lnSpc>
                <a:spcPct val="70000"/>
              </a:lnSpc>
              <a:spcBef>
                <a:spcPts val="1000"/>
              </a:spcBef>
              <a:spcAft>
                <a:spcPts val="800"/>
              </a:spcAft>
              <a:buClr>
                <a:srgbClr val="0194D3"/>
              </a:buClr>
              <a:buFont typeface="Arial" panose="020B0604020202020204" pitchFamily="34" charset="0"/>
              <a:buChar char="•"/>
            </a:pPr>
            <a:r>
              <a:rPr lang="en-US" sz="1200">
                <a:solidFill>
                  <a:schemeClr val="accent5">
                    <a:lumMod val="50000"/>
                  </a:schemeClr>
                </a:solidFill>
              </a:rPr>
              <a:t>Comprehend and maintain knowledge of current VA guidelines, policies, Federal regulations, and laws governing benefits for Veterans</a:t>
            </a:r>
            <a:r>
              <a:rPr lang="en-US">
                <a:solidFill>
                  <a:schemeClr val="accent5">
                    <a:lumMod val="50000"/>
                  </a:schemeClr>
                </a:solidFill>
              </a:rPr>
              <a:t> </a:t>
            </a:r>
            <a:endParaRPr lang="en-US" sz="1200">
              <a:solidFill>
                <a:schemeClr val="accent5">
                  <a:lumMod val="50000"/>
                </a:schemeClr>
              </a:solidFill>
              <a:cs typeface="Calibri"/>
            </a:endParaRPr>
          </a:p>
          <a:p>
            <a:pPr marL="228600" lvl="0" indent="-228600">
              <a:lnSpc>
                <a:spcPct val="70000"/>
              </a:lnSpc>
              <a:spcBef>
                <a:spcPts val="1000"/>
              </a:spcBef>
              <a:spcAft>
                <a:spcPts val="800"/>
              </a:spcAft>
              <a:buClr>
                <a:srgbClr val="0194D3"/>
              </a:buClr>
              <a:buFont typeface="Arial" panose="020B0604020202020204" pitchFamily="34" charset="0"/>
              <a:buChar char="•"/>
            </a:pPr>
            <a:r>
              <a:rPr lang="en-US" sz="1200">
                <a:solidFill>
                  <a:schemeClr val="accent5">
                    <a:lumMod val="50000"/>
                  </a:schemeClr>
                </a:solidFill>
              </a:rPr>
              <a:t>Disseminate program evaluation and surveillance data .</a:t>
            </a:r>
            <a:endParaRPr lang="en-US" sz="1200">
              <a:solidFill>
                <a:schemeClr val="accent5">
                  <a:lumMod val="50000"/>
                </a:schemeClr>
              </a:solidFill>
              <a:cs typeface="Calibri"/>
            </a:endParaRPr>
          </a:p>
          <a:p>
            <a:pPr marL="228600" lvl="0" indent="-228600">
              <a:lnSpc>
                <a:spcPct val="70000"/>
              </a:lnSpc>
              <a:spcBef>
                <a:spcPts val="1000"/>
              </a:spcBef>
              <a:spcAft>
                <a:spcPts val="800"/>
              </a:spcAft>
              <a:buClr>
                <a:srgbClr val="0194D3"/>
              </a:buClr>
              <a:buFont typeface="Arial" panose="020B0604020202020204" pitchFamily="34" charset="0"/>
              <a:buChar char="•"/>
            </a:pPr>
            <a:r>
              <a:rPr lang="en-US" sz="1200">
                <a:solidFill>
                  <a:schemeClr val="accent5">
                    <a:lumMod val="50000"/>
                  </a:schemeClr>
                </a:solidFill>
              </a:rPr>
              <a:t>Develop material and training programs</a:t>
            </a:r>
            <a:endParaRPr lang="en-US" sz="1200">
              <a:solidFill>
                <a:schemeClr val="accent5">
                  <a:lumMod val="50000"/>
                </a:schemeClr>
              </a:solidFill>
              <a:cs typeface="Calibri"/>
            </a:endParaRPr>
          </a:p>
          <a:p>
            <a:pPr marL="228600" lvl="0" indent="-228600">
              <a:lnSpc>
                <a:spcPct val="70000"/>
              </a:lnSpc>
              <a:spcBef>
                <a:spcPts val="1000"/>
              </a:spcBef>
              <a:spcAft>
                <a:spcPts val="800"/>
              </a:spcAft>
              <a:buClr>
                <a:srgbClr val="0194D3"/>
              </a:buClr>
              <a:buFont typeface="Arial" panose="020B0604020202020204" pitchFamily="34" charset="0"/>
              <a:buChar char="•"/>
            </a:pPr>
            <a:r>
              <a:rPr lang="en-US" sz="1200">
                <a:solidFill>
                  <a:schemeClr val="accent5">
                    <a:lumMod val="50000"/>
                  </a:schemeClr>
                </a:solidFill>
              </a:rPr>
              <a:t>Develop and deliver education and outreach services that encompass underserved Veteran populations and expands SP coalition building in communities</a:t>
            </a:r>
            <a:endParaRPr lang="en-US" sz="1200">
              <a:solidFill>
                <a:schemeClr val="accent5">
                  <a:lumMod val="50000"/>
                </a:schemeClr>
              </a:solidFill>
              <a:cs typeface="Calibri"/>
            </a:endParaRPr>
          </a:p>
          <a:p>
            <a:pPr marL="228600" indent="-228600">
              <a:lnSpc>
                <a:spcPct val="70000"/>
              </a:lnSpc>
              <a:spcBef>
                <a:spcPts val="1000"/>
              </a:spcBef>
              <a:spcAft>
                <a:spcPts val="800"/>
              </a:spcAft>
              <a:buClr>
                <a:srgbClr val="0194D3"/>
              </a:buClr>
              <a:buFont typeface="Arial" panose="020B0604020202020204" pitchFamily="34" charset="0"/>
              <a:buChar char="•"/>
            </a:pPr>
            <a:r>
              <a:rPr lang="en-US" sz="1200">
                <a:solidFill>
                  <a:schemeClr val="accent5">
                    <a:lumMod val="50000"/>
                  </a:schemeClr>
                </a:solidFill>
              </a:rPr>
              <a:t>Develop and maintain content expertise in Suicide Prevention</a:t>
            </a:r>
            <a:r>
              <a:rPr lang="en-US">
                <a:solidFill>
                  <a:schemeClr val="accent5">
                    <a:lumMod val="50000"/>
                  </a:schemeClr>
                </a:solidFill>
              </a:rPr>
              <a:t> </a:t>
            </a:r>
            <a:endParaRPr lang="en-US" sz="1200">
              <a:solidFill>
                <a:schemeClr val="accent5">
                  <a:lumMod val="50000"/>
                </a:schemeClr>
              </a:solidFill>
              <a:cs typeface="Calibri"/>
            </a:endParaRPr>
          </a:p>
          <a:p>
            <a:pPr marL="228600" indent="-228600">
              <a:lnSpc>
                <a:spcPct val="70000"/>
              </a:lnSpc>
              <a:spcBef>
                <a:spcPts val="1000"/>
              </a:spcBef>
              <a:spcAft>
                <a:spcPts val="800"/>
              </a:spcAft>
              <a:buClr>
                <a:srgbClr val="0194D3"/>
              </a:buClr>
              <a:buFont typeface="Arial" panose="020B0604020202020204" pitchFamily="34" charset="0"/>
              <a:buChar char="•"/>
            </a:pPr>
            <a:r>
              <a:rPr lang="en-US" sz="1200">
                <a:solidFill>
                  <a:schemeClr val="accent5">
                    <a:lumMod val="50000"/>
                  </a:schemeClr>
                </a:solidFill>
              </a:rPr>
              <a:t>Promote and utilize evidence-based guidelines at all stages of program development and implementation</a:t>
            </a:r>
            <a:r>
              <a:rPr lang="en-US">
                <a:solidFill>
                  <a:schemeClr val="accent5">
                    <a:lumMod val="50000"/>
                  </a:schemeClr>
                </a:solidFill>
              </a:rPr>
              <a:t> </a:t>
            </a:r>
            <a:endParaRPr lang="en-US" sz="1200">
              <a:solidFill>
                <a:schemeClr val="accent5">
                  <a:lumMod val="50000"/>
                </a:schemeClr>
              </a:solidFill>
              <a:cs typeface="Calibri"/>
            </a:endParaRPr>
          </a:p>
          <a:p>
            <a:pPr marL="228600" lvl="0" indent="-228600">
              <a:lnSpc>
                <a:spcPct val="70000"/>
              </a:lnSpc>
              <a:spcBef>
                <a:spcPts val="1000"/>
              </a:spcBef>
              <a:spcAft>
                <a:spcPts val="800"/>
              </a:spcAft>
              <a:buClr>
                <a:srgbClr val="0194D3"/>
              </a:buClr>
              <a:buFont typeface="Arial" panose="020B0604020202020204" pitchFamily="34" charset="0"/>
              <a:buChar char="•"/>
            </a:pPr>
            <a:endParaRPr lang="en-US" sz="1200">
              <a:solidFill>
                <a:schemeClr val="accent5">
                  <a:lumMod val="50000"/>
                </a:schemeClr>
              </a:solidFill>
              <a:cs typeface="Calibri"/>
            </a:endParaRPr>
          </a:p>
          <a:p>
            <a:pPr marL="228600" indent="-228600">
              <a:lnSpc>
                <a:spcPct val="70000"/>
              </a:lnSpc>
              <a:spcBef>
                <a:spcPts val="1000"/>
              </a:spcBef>
              <a:spcAft>
                <a:spcPts val="800"/>
              </a:spcAft>
              <a:buClr>
                <a:srgbClr val="0194D3"/>
              </a:buClr>
              <a:buFont typeface="Arial" panose="020B0604020202020204" pitchFamily="34" charset="0"/>
              <a:buChar char="•"/>
            </a:pPr>
            <a:endParaRPr lang="en-US">
              <a:solidFill>
                <a:srgbClr val="1F4E79"/>
              </a:solidFill>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044A4A06-1A74-4386-BF85-8E0EA046A9C4}" type="slidenum">
              <a:rPr lang="en-US" smtClean="0"/>
              <a:t>45</a:t>
            </a:fld>
            <a:endParaRPr lang="en-US"/>
          </a:p>
        </p:txBody>
      </p:sp>
    </p:spTree>
    <p:extLst>
      <p:ext uri="{BB962C8B-B14F-4D97-AF65-F5344CB8AC3E}">
        <p14:creationId xmlns:p14="http://schemas.microsoft.com/office/powerpoint/2010/main" val="3694583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National Strategy emphasizes this important role that community-based programs and services can play in suicide prevention, but many communities may not know where to start or what they can do. It notes that a wide range of community partners (e.g., schools, workplaces, faith-based organizations, businesses, law enforcement, health care systems, and others), working together, can deliver prevention programs and services to high-risk groups at the local level, and that “greater coordination among community and clinical preventive service providers can have synergistic effects in preventing suicide and related behaviors.”1</a:t>
            </a:r>
          </a:p>
          <a:p>
            <a:endParaRPr lang="en-US">
              <a:cs typeface="Calibri"/>
            </a:endParaRPr>
          </a:p>
          <a:p>
            <a:r>
              <a:rPr lang="en-US"/>
              <a:t>As communities vary in type, size, and composition, CEPCs in partnership with Program Managers and the Technical Assistance Resource Center, can provide more specific guidance combined with implementation options and suggestions as partnerships are developed throughout their respective VISNs. Examples of Partnership opportunities and tactics are on the next slide. </a:t>
            </a:r>
            <a:endParaRPr lang="en-US">
              <a:cs typeface="Calibri"/>
            </a:endParaRPr>
          </a:p>
          <a:p>
            <a:endParaRPr lang="en-US">
              <a:cs typeface="Calibri"/>
            </a:endParaRPr>
          </a:p>
          <a:p>
            <a:r>
              <a:rPr lang="en-US" b="1">
                <a:cs typeface="Calibri"/>
              </a:rPr>
              <a:t>NEW SLIDE Sources:</a:t>
            </a:r>
          </a:p>
          <a:p>
            <a:pPr>
              <a:defRPr/>
            </a:pPr>
            <a:r>
              <a:rPr lang="en-US" sz="1200" kern="1200">
                <a:solidFill>
                  <a:schemeClr val="tx1"/>
                </a:solidFill>
                <a:effectLst/>
                <a:latin typeface="+mn-lt"/>
                <a:ea typeface="+mn-ea"/>
                <a:cs typeface="+mn-cs"/>
              </a:rPr>
              <a:t>Clyne, W., White, S., &amp; McLachlan, S. (2012). Developing consensus-based policy solutions for medicines adherence for Europe: A Delphi study.</a:t>
            </a:r>
            <a:r>
              <a:rPr lang="en-US" sz="1200" i="1" kern="1200">
                <a:solidFill>
                  <a:schemeClr val="tx1"/>
                </a:solidFill>
                <a:effectLst/>
                <a:latin typeface="+mn-lt"/>
                <a:ea typeface="+mn-ea"/>
                <a:cs typeface="+mn-cs"/>
              </a:rPr>
              <a:t> BMC Health Services Research</a:t>
            </a:r>
            <a:r>
              <a:rPr lang="en-US" sz="1200" kern="1200">
                <a:solidFill>
                  <a:schemeClr val="tx1"/>
                </a:solidFill>
                <a:effectLst/>
                <a:latin typeface="+mn-lt"/>
                <a:ea typeface="+mn-ea"/>
                <a:cs typeface="+mn-cs"/>
              </a:rPr>
              <a:t>, 12(1), 425.</a:t>
            </a:r>
            <a:r>
              <a:rPr lang="en-US"/>
              <a:t> </a:t>
            </a:r>
            <a:endParaRPr lang="en-US" sz="1200" kern="1200">
              <a:solidFill>
                <a:schemeClr val="tx1"/>
              </a:solidFill>
              <a:effectLst/>
              <a:latin typeface="+mn-lt"/>
              <a:cs typeface="Calibri"/>
            </a:endParaRPr>
          </a:p>
          <a:p>
            <a:pPr>
              <a:defRPr/>
            </a:pPr>
            <a:r>
              <a:rPr lang="en-US" sz="1200" kern="1200">
                <a:solidFill>
                  <a:schemeClr val="tx1"/>
                </a:solidFill>
                <a:effectLst/>
                <a:latin typeface="+mn-lt"/>
                <a:ea typeface="+mn-ea"/>
                <a:cs typeface="+mn-cs"/>
              </a:rPr>
              <a:t>Knox, K. L., </a:t>
            </a:r>
            <a:r>
              <a:rPr lang="en-US" sz="1200" kern="1200" err="1">
                <a:solidFill>
                  <a:schemeClr val="tx1"/>
                </a:solidFill>
                <a:effectLst/>
                <a:latin typeface="+mn-lt"/>
                <a:ea typeface="+mn-ea"/>
                <a:cs typeface="+mn-cs"/>
              </a:rPr>
              <a:t>Pflanz</a:t>
            </a:r>
            <a:r>
              <a:rPr lang="en-US" sz="1200" kern="1200">
                <a:solidFill>
                  <a:schemeClr val="tx1"/>
                </a:solidFill>
                <a:effectLst/>
                <a:latin typeface="+mn-lt"/>
                <a:ea typeface="+mn-ea"/>
                <a:cs typeface="+mn-cs"/>
              </a:rPr>
              <a:t>, S., Talcott, G. W., </a:t>
            </a:r>
            <a:r>
              <a:rPr lang="en-US" sz="1200" kern="1200" err="1">
                <a:solidFill>
                  <a:schemeClr val="tx1"/>
                </a:solidFill>
                <a:effectLst/>
                <a:latin typeface="+mn-lt"/>
                <a:ea typeface="+mn-ea"/>
                <a:cs typeface="+mn-cs"/>
              </a:rPr>
              <a:t>Campise</a:t>
            </a:r>
            <a:r>
              <a:rPr lang="en-US" sz="1200" kern="1200">
                <a:solidFill>
                  <a:schemeClr val="tx1"/>
                </a:solidFill>
                <a:effectLst/>
                <a:latin typeface="+mn-lt"/>
                <a:ea typeface="+mn-ea"/>
                <a:cs typeface="+mn-cs"/>
              </a:rPr>
              <a:t>, R. L., Lavigne, J. E., </a:t>
            </a:r>
            <a:r>
              <a:rPr lang="en-US" sz="1200" kern="1200" err="1">
                <a:solidFill>
                  <a:schemeClr val="tx1"/>
                </a:solidFill>
                <a:effectLst/>
                <a:latin typeface="+mn-lt"/>
                <a:ea typeface="+mn-ea"/>
                <a:cs typeface="+mn-cs"/>
              </a:rPr>
              <a:t>Bajorska</a:t>
            </a:r>
            <a:r>
              <a:rPr lang="en-US" sz="1200" kern="1200">
                <a:solidFill>
                  <a:schemeClr val="tx1"/>
                </a:solidFill>
                <a:effectLst/>
                <a:latin typeface="+mn-lt"/>
                <a:ea typeface="+mn-ea"/>
                <a:cs typeface="+mn-cs"/>
              </a:rPr>
              <a:t>, A., Tu, X., &amp; Caine, E. D. (2010). The US Air Force suicide prevention program: Implications for public health policy.</a:t>
            </a:r>
            <a:r>
              <a:rPr lang="en-US" sz="1200" i="1" kern="1200">
                <a:solidFill>
                  <a:schemeClr val="tx1"/>
                </a:solidFill>
                <a:effectLst/>
                <a:latin typeface="+mn-lt"/>
                <a:ea typeface="+mn-ea"/>
                <a:cs typeface="+mn-cs"/>
              </a:rPr>
              <a:t> American Journal of Public Health</a:t>
            </a:r>
            <a:r>
              <a:rPr lang="en-US" sz="1200" kern="1200">
                <a:solidFill>
                  <a:schemeClr val="tx1"/>
                </a:solidFill>
                <a:effectLst/>
                <a:latin typeface="+mn-lt"/>
                <a:ea typeface="+mn-ea"/>
                <a:cs typeface="+mn-cs"/>
              </a:rPr>
              <a:t>, 100(12), 2457-2463.</a:t>
            </a:r>
            <a:r>
              <a:rPr lang="en-US"/>
              <a:t> </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Isaac, M., Elias, B., Katz, L. Y., </a:t>
            </a:r>
            <a:r>
              <a:rPr lang="en-US" sz="1200" kern="1200" err="1">
                <a:solidFill>
                  <a:schemeClr val="tx1"/>
                </a:solidFill>
                <a:effectLst/>
                <a:latin typeface="+mn-lt"/>
                <a:ea typeface="+mn-ea"/>
                <a:cs typeface="+mn-cs"/>
              </a:rPr>
              <a:t>Belik</a:t>
            </a:r>
            <a:r>
              <a:rPr lang="en-US" sz="1200" kern="1200">
                <a:solidFill>
                  <a:schemeClr val="tx1"/>
                </a:solidFill>
                <a:effectLst/>
                <a:latin typeface="+mn-lt"/>
                <a:ea typeface="+mn-ea"/>
                <a:cs typeface="+mn-cs"/>
              </a:rPr>
              <a:t>, S. L., Deane, F.P., Enns, M.W., &amp; Sareen, J. (2009). Gatekeeper training as a preventative intervention for suicide: A systematic review. </a:t>
            </a:r>
            <a:r>
              <a:rPr lang="en-US" sz="1200" i="1" kern="1200">
                <a:solidFill>
                  <a:schemeClr val="tx1"/>
                </a:solidFill>
                <a:effectLst/>
                <a:latin typeface="+mn-lt"/>
                <a:ea typeface="+mn-ea"/>
                <a:cs typeface="+mn-cs"/>
              </a:rPr>
              <a:t>The Canadian Journal of Psychiatry</a:t>
            </a:r>
            <a:r>
              <a:rPr lang="en-US" sz="1200" kern="1200">
                <a:solidFill>
                  <a:schemeClr val="tx1"/>
                </a:solidFill>
                <a:effectLst/>
                <a:latin typeface="+mn-lt"/>
                <a:ea typeface="+mn-ea"/>
                <a:cs typeface="+mn-cs"/>
              </a:rPr>
              <a:t>, 54(4), 260–268.</a:t>
            </a:r>
            <a:r>
              <a:rPr lang="en-US"/>
              <a:t> </a:t>
            </a:r>
            <a:endParaRPr lang="en-US" sz="1200" kern="120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9B73F7-48C1-6846-9B3F-8D3BA533F65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95053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Updated Notes.</a:t>
            </a:r>
          </a:p>
          <a:p>
            <a:endParaRPr lang="en-US" b="1">
              <a:cs typeface="Calibri"/>
            </a:endParaRPr>
          </a:p>
          <a:p>
            <a:r>
              <a:rPr lang="en-US"/>
              <a:t>These are opportunities and tactics to be used as part of the development of partnerships. In review, CEPCs </a:t>
            </a:r>
            <a:r>
              <a:rPr lang="en-US" b="1"/>
              <a:t>establish new Partnerships and community coalitions </a:t>
            </a:r>
            <a:r>
              <a:rPr lang="en-US"/>
              <a:t>for veteran suicide prevention, </a:t>
            </a:r>
            <a:r>
              <a:rPr lang="en-US" b="1"/>
              <a:t>participate in and support </a:t>
            </a:r>
            <a:r>
              <a:rPr lang="en-US"/>
              <a:t>the dissemination of the Together With Veterans Rural Suicide Prevention Program, </a:t>
            </a:r>
            <a:r>
              <a:rPr lang="en-US" b="1"/>
              <a:t>support other existing coalitions</a:t>
            </a:r>
            <a:r>
              <a:rPr lang="en-US"/>
              <a:t>, such as Governor’s and Mayor’s Challenges, who have missions aligned with VA’s CBI-SP program, and provide much needed </a:t>
            </a:r>
            <a:r>
              <a:rPr lang="en-US" b="1"/>
              <a:t>expansion to local SPCs and the suicide prevention teams’ capacity </a:t>
            </a:r>
            <a:r>
              <a:rPr lang="en-US"/>
              <a:t>to conduct outreach and education.</a:t>
            </a:r>
          </a:p>
          <a:p>
            <a:endParaRPr lang="en-US">
              <a:cs typeface="Calibri"/>
            </a:endParaRPr>
          </a:p>
          <a:p>
            <a:r>
              <a:rPr lang="en-US">
                <a:cs typeface="Calibri"/>
              </a:rPr>
              <a:t>In addition to some of these existing entities, the CEPCs will also focus on building new coalitions.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9B73F7-48C1-6846-9B3F-8D3BA533F65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3083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3237" rtl="0" eaLnBrk="1" fontAlgn="auto" latinLnBrk="0" hangingPunct="1">
              <a:lnSpc>
                <a:spcPct val="100000"/>
              </a:lnSpc>
              <a:spcBef>
                <a:spcPts val="0"/>
              </a:spcBef>
              <a:spcAft>
                <a:spcPts val="0"/>
              </a:spcAft>
              <a:buClrTx/>
              <a:buSzTx/>
              <a:buFontTx/>
              <a:buNone/>
              <a:tabLst/>
              <a:defRPr/>
            </a:pPr>
            <a:r>
              <a:rPr lang="en-US" sz="1000" b="1" i="0" u="none" strike="noStrike" kern="1200" baseline="0">
                <a:solidFill>
                  <a:schemeClr val="tx1"/>
                </a:solidFill>
                <a:latin typeface="+mn-lt"/>
                <a:ea typeface="+mn-ea"/>
                <a:cs typeface="+mn-cs"/>
              </a:rPr>
              <a:t>Facilitator Notes</a:t>
            </a:r>
            <a:r>
              <a:rPr lang="en-US" sz="1000" b="0" i="0" u="none" strike="noStrike" kern="1200" baseline="0">
                <a:solidFill>
                  <a:schemeClr val="tx1"/>
                </a:solidFill>
                <a:latin typeface="+mn-lt"/>
                <a:ea typeface="+mn-ea"/>
                <a:cs typeface="+mn-cs"/>
              </a:rPr>
              <a:t>:</a:t>
            </a:r>
          </a:p>
          <a:p>
            <a:pPr marL="0" marR="0" lvl="0" indent="0" algn="l" defTabSz="933237" rtl="0" eaLnBrk="1" fontAlgn="auto" latinLnBrk="0" hangingPunct="1">
              <a:lnSpc>
                <a:spcPct val="100000"/>
              </a:lnSpc>
              <a:spcBef>
                <a:spcPts val="0"/>
              </a:spcBef>
              <a:spcAft>
                <a:spcPts val="0"/>
              </a:spcAft>
              <a:buClrTx/>
              <a:buSzTx/>
              <a:buFontTx/>
              <a:buNone/>
              <a:tabLst/>
              <a:defRPr/>
            </a:pPr>
            <a:r>
              <a:rPr lang="en-US" sz="1000" b="0" i="0" u="none" strike="noStrike" kern="1200" baseline="0">
                <a:solidFill>
                  <a:schemeClr val="tx1"/>
                </a:solidFill>
                <a:latin typeface="+mn-lt"/>
                <a:ea typeface="+mn-ea"/>
                <a:cs typeface="+mn-cs"/>
              </a:rPr>
              <a:t>Suicide is a national public health issue. VA has made suicide prevention a top clinical priority and is implementing a comprehensive public health approach to reach </a:t>
            </a:r>
            <a:r>
              <a:rPr lang="en-US" sz="1000" b="0" i="1" u="none" strike="noStrike" kern="1200" baseline="0">
                <a:solidFill>
                  <a:schemeClr val="tx1"/>
                </a:solidFill>
                <a:latin typeface="+mn-lt"/>
                <a:ea typeface="+mn-ea"/>
                <a:cs typeface="+mn-cs"/>
              </a:rPr>
              <a:t>all </a:t>
            </a:r>
            <a:r>
              <a:rPr lang="en-US" sz="1000" b="0" i="0" u="none" strike="noStrike" kern="1200" baseline="0">
                <a:solidFill>
                  <a:schemeClr val="tx1"/>
                </a:solidFill>
                <a:latin typeface="+mn-lt"/>
                <a:ea typeface="+mn-ea"/>
                <a:cs typeface="+mn-cs"/>
              </a:rPr>
              <a:t>Veterans — including those who do not receive VA benefits or health services.</a:t>
            </a:r>
          </a:p>
          <a:p>
            <a:pPr marL="0" marR="0" lvl="0" indent="0" algn="l" defTabSz="933237" rtl="0" eaLnBrk="1" fontAlgn="auto" latinLnBrk="0" hangingPunct="1">
              <a:lnSpc>
                <a:spcPct val="100000"/>
              </a:lnSpc>
              <a:spcBef>
                <a:spcPts val="0"/>
              </a:spcBef>
              <a:spcAft>
                <a:spcPts val="0"/>
              </a:spcAft>
              <a:buClrTx/>
              <a:buSzTx/>
              <a:buFontTx/>
              <a:buNone/>
              <a:tabLst/>
              <a:defRPr/>
            </a:pPr>
            <a:endParaRPr lang="en-US" sz="1000" b="0" i="0" u="none" strike="noStrike" kern="1200" baseline="0">
              <a:solidFill>
                <a:schemeClr val="tx1"/>
              </a:solidFill>
              <a:latin typeface="+mn-lt"/>
              <a:ea typeface="+mn-ea"/>
              <a:cs typeface="+mn-cs"/>
            </a:endParaRPr>
          </a:p>
          <a:p>
            <a:pPr marL="0" marR="0" lvl="0" indent="0" algn="l" defTabSz="933237" rtl="0" eaLnBrk="1" fontAlgn="auto" latinLnBrk="0" hangingPunct="1">
              <a:lnSpc>
                <a:spcPct val="100000"/>
              </a:lnSpc>
              <a:spcBef>
                <a:spcPts val="0"/>
              </a:spcBef>
              <a:spcAft>
                <a:spcPts val="0"/>
              </a:spcAft>
              <a:buClrTx/>
              <a:buSzTx/>
              <a:buFontTx/>
              <a:buNone/>
              <a:tabLst/>
              <a:defRPr/>
            </a:pPr>
            <a:endParaRPr lang="en-US" sz="1000" b="0" i="0" u="none" strike="noStrike" kern="1200" baseline="0">
              <a:solidFill>
                <a:schemeClr val="tx1"/>
              </a:solidFill>
              <a:latin typeface="+mn-lt"/>
              <a:ea typeface="+mn-ea"/>
              <a:cs typeface="+mn-cs"/>
            </a:endParaRPr>
          </a:p>
          <a:p>
            <a:pPr marL="0" marR="0" lvl="0" indent="0" algn="l" defTabSz="933237" rtl="0" eaLnBrk="1" fontAlgn="auto" latinLnBrk="0" hangingPunct="1">
              <a:lnSpc>
                <a:spcPct val="100000"/>
              </a:lnSpc>
              <a:spcBef>
                <a:spcPts val="0"/>
              </a:spcBef>
              <a:spcAft>
                <a:spcPts val="0"/>
              </a:spcAft>
              <a:buClrTx/>
              <a:buSzTx/>
              <a:buFontTx/>
              <a:buNone/>
              <a:tabLst/>
              <a:defRPr/>
            </a:pPr>
            <a:endParaRPr lang="en-US" sz="1000" b="0" i="0" u="none" strike="noStrike" kern="1200" baseline="0">
              <a:solidFill>
                <a:schemeClr val="tx1"/>
              </a:solidFill>
              <a:latin typeface="+mn-lt"/>
              <a:ea typeface="+mn-ea"/>
              <a:cs typeface="+mn-cs"/>
            </a:endParaRPr>
          </a:p>
          <a:p>
            <a:pPr marL="0" marR="0" lvl="0" indent="0" algn="l" defTabSz="933237" rtl="0" eaLnBrk="1" fontAlgn="auto" latinLnBrk="0" hangingPunct="1">
              <a:lnSpc>
                <a:spcPct val="100000"/>
              </a:lnSpc>
              <a:spcBef>
                <a:spcPts val="0"/>
              </a:spcBef>
              <a:spcAft>
                <a:spcPts val="0"/>
              </a:spcAft>
              <a:buClrTx/>
              <a:buSzTx/>
              <a:buFontTx/>
              <a:buNone/>
              <a:tabLst/>
              <a:defRPr/>
            </a:pPr>
            <a:endParaRPr lang="en-US" sz="1000"/>
          </a:p>
          <a:p>
            <a:pPr defTabSz="933237">
              <a:defRPr/>
            </a:pPr>
            <a:endParaRPr lang="en-US" sz="1000"/>
          </a:p>
          <a:p>
            <a:pPr marL="0" marR="0" lvl="0" indent="0" algn="l" defTabSz="933237" rtl="0" eaLnBrk="1" fontAlgn="auto" latinLnBrk="0" hangingPunct="1">
              <a:lnSpc>
                <a:spcPct val="100000"/>
              </a:lnSpc>
              <a:spcBef>
                <a:spcPts val="0"/>
              </a:spcBef>
              <a:spcAft>
                <a:spcPts val="0"/>
              </a:spcAft>
              <a:buClrTx/>
              <a:buSzTx/>
              <a:buFontTx/>
              <a:buNone/>
              <a:tabLst/>
              <a:defRPr/>
            </a:pPr>
            <a:r>
              <a:rPr lang="en-US" sz="1000" b="1"/>
              <a:t>Sources:</a:t>
            </a:r>
            <a:endParaRPr lang="en-US" sz="1000"/>
          </a:p>
          <a:p>
            <a:pPr defTabSz="933237">
              <a:defRPr/>
            </a:pPr>
            <a:r>
              <a:rPr lang="en-US" sz="1000" err="1"/>
              <a:t>Cerel</a:t>
            </a:r>
            <a:r>
              <a:rPr lang="en-US" sz="1000"/>
              <a:t>, J., Brown, MM., Maple, M., Singleton, M., van de </a:t>
            </a:r>
            <a:r>
              <a:rPr lang="en-US" sz="1000" err="1"/>
              <a:t>Venne</a:t>
            </a:r>
            <a:r>
              <a:rPr lang="en-US" sz="1000"/>
              <a:t>, J, Moore, M., &amp; Flaherty, C., How many people are exposed to suicide? Not six. Suicide and Life-Threatening Behavior, (2018) </a:t>
            </a:r>
            <a:r>
              <a:rPr lang="en-US" sz="1000" u="sng">
                <a:hlinkClick r:id="rId3"/>
              </a:rPr>
              <a:t>https://doi.org/10.1111/sltb.12450</a:t>
            </a:r>
            <a:endParaRPr lang="en-US" sz="1000"/>
          </a:p>
          <a:p>
            <a:pPr defTabSz="933237">
              <a:defRPr/>
            </a:pPr>
            <a:endParaRPr lang="en-US" sz="1000"/>
          </a:p>
          <a:p>
            <a:pPr defTabSz="933237">
              <a:defRPr/>
            </a:pPr>
            <a:r>
              <a:rPr lang="en-US" sz="1000" err="1"/>
              <a:t>Turecki</a:t>
            </a:r>
            <a:r>
              <a:rPr lang="en-US" sz="1000"/>
              <a:t>, G., Brent, D.A. (2016) Suicide and suicidal behavior. Lancet. 387:12271,227–39.</a:t>
            </a:r>
          </a:p>
          <a:p>
            <a:pPr defTabSz="933237">
              <a:defRPr/>
            </a:pPr>
            <a:r>
              <a:rPr lang="en-US" sz="1000" err="1"/>
              <a:t>Zalsman</a:t>
            </a:r>
            <a:r>
              <a:rPr lang="en-US" sz="1000"/>
              <a:t> G., </a:t>
            </a:r>
            <a:r>
              <a:rPr lang="en-US" sz="1000" err="1"/>
              <a:t>Hawton</a:t>
            </a:r>
            <a:r>
              <a:rPr lang="en-US" sz="1000"/>
              <a:t>, K., Wasserman, D., van </a:t>
            </a:r>
            <a:r>
              <a:rPr lang="en-US" sz="1000" err="1"/>
              <a:t>Heeringen</a:t>
            </a:r>
            <a:r>
              <a:rPr lang="en-US" sz="1000"/>
              <a:t>, K., </a:t>
            </a:r>
            <a:r>
              <a:rPr lang="en-US" sz="1000" err="1"/>
              <a:t>Arensman</a:t>
            </a:r>
            <a:r>
              <a:rPr lang="en-US" sz="1000"/>
              <a:t>, E., </a:t>
            </a:r>
            <a:r>
              <a:rPr lang="en-US" sz="1000" err="1"/>
              <a:t>Sarchiapone</a:t>
            </a:r>
            <a:r>
              <a:rPr lang="en-US" sz="1000"/>
              <a:t>, M., … Zohar, J. (2016) Suicide prevention strategies revisited: 10-year systematic review. Lancet. 3:646–59.</a:t>
            </a:r>
          </a:p>
          <a:p>
            <a:pPr defTabSz="933237">
              <a:defRPr/>
            </a:pPr>
            <a:endParaRPr lang="en-US" sz="1000"/>
          </a:p>
          <a:p>
            <a:pPr defTabSz="933237">
              <a:defRPr/>
            </a:pPr>
            <a:r>
              <a:rPr lang="en-US" sz="1000"/>
              <a:t>Department of Veterans Affairs (2018). National Strategy for Preventing Veteran Suicide. Washington, DC. Available at </a:t>
            </a:r>
            <a:r>
              <a:rPr lang="en-US" sz="1000" u="sng">
                <a:hlinkClick r:id="rId4"/>
              </a:rPr>
              <a:t>https://www.mentalhealth.va.gov/suicide_prevention/docs/Office-of-Mental-Health-and-Suicide-Prevention-National-Strategy-for-Preventing-Veterans-Suicide.pdf</a:t>
            </a:r>
            <a:r>
              <a:rPr lang="en-US" sz="1000"/>
              <a:t>.</a:t>
            </a:r>
          </a:p>
          <a:p>
            <a:pPr defTabSz="933237">
              <a:defRPr/>
            </a:pPr>
            <a:endParaRPr lang="en-US" sz="1000"/>
          </a:p>
          <a:p>
            <a:pPr defTabSz="933237">
              <a:defRPr/>
            </a:pPr>
            <a:endParaRPr lang="en-US" sz="1000"/>
          </a:p>
          <a:p>
            <a:pPr defTabSz="933237">
              <a:defRPr/>
            </a:pPr>
            <a:endParaRPr lang="en-US" sz="1000"/>
          </a:p>
          <a:p>
            <a:pPr defTabSz="933237">
              <a:defRPr/>
            </a:pPr>
            <a:endParaRPr lang="en-US" sz="1000"/>
          </a:p>
          <a:p>
            <a:pPr marL="0" marR="0" lvl="0" indent="0" algn="l" defTabSz="933237" rtl="0" eaLnBrk="1" fontAlgn="auto" latinLnBrk="0" hangingPunct="1">
              <a:lnSpc>
                <a:spcPct val="100000"/>
              </a:lnSpc>
              <a:spcBef>
                <a:spcPts val="0"/>
              </a:spcBef>
              <a:spcAft>
                <a:spcPts val="0"/>
              </a:spcAft>
              <a:buClrTx/>
              <a:buSzTx/>
              <a:buFontTx/>
              <a:buNone/>
              <a:tabLst/>
              <a:defRPr/>
            </a:pPr>
            <a:r>
              <a:rPr lang="en-US" sz="1000" b="1">
                <a:cs typeface="Calibri"/>
              </a:rPr>
              <a:t>Resource</a:t>
            </a:r>
            <a:r>
              <a:rPr lang="en-US" sz="1000">
                <a:cs typeface="Calibri"/>
              </a:rPr>
              <a:t>:</a:t>
            </a:r>
            <a:endParaRPr lang="en-US" sz="1000"/>
          </a:p>
          <a:p>
            <a:r>
              <a:rPr lang="en-US" sz="1000">
                <a:hlinkClick r:id="rId5"/>
              </a:rPr>
              <a:t>https://www.mentalhealth.va.gov/docs/data-sheets/2020/2020-National-Veteran-Suicide-Prevention-Annual-Report-11-2020-508.pdf</a:t>
            </a:r>
            <a:r>
              <a:rPr lang="en-US" sz="1000"/>
              <a:t> </a:t>
            </a:r>
            <a:endParaRPr lang="en-US" sz="1000">
              <a:cs typeface="Calibri"/>
            </a:endParaRPr>
          </a:p>
          <a:p>
            <a:r>
              <a:rPr lang="en-US" sz="1000">
                <a:hlinkClick r:id="rId6"/>
              </a:rPr>
              <a:t>https://www.cdc.gov/violenceprevention/suicide/fastfact.html</a:t>
            </a:r>
            <a:r>
              <a:rPr lang="en-US" sz="1000"/>
              <a:t> </a:t>
            </a:r>
          </a:p>
          <a:p>
            <a:pPr>
              <a:defRPr/>
            </a:pPr>
            <a:endParaRPr lang="en-US" sz="1200" baseline="30000"/>
          </a:p>
          <a:p>
            <a:pPr marL="0" indent="0">
              <a:lnSpc>
                <a:spcPct val="100000"/>
              </a:lnSpc>
              <a:spcBef>
                <a:spcPts val="0"/>
              </a:spcBef>
              <a:buNone/>
              <a:defRPr/>
            </a:pPr>
            <a:r>
              <a:rPr lang="en-US" sz="1000"/>
              <a:t>CDC. Web-based Injury Statistics Query and Reporting System (WISQARS). (2020) Atlanta, GA: National Center for Injury Prevention and Control. </a:t>
            </a:r>
            <a:r>
              <a:rPr lang="en-US" sz="1000" u="sng">
                <a:hlinkClick r:id="rId7"/>
              </a:rPr>
              <a:t>https://www.cdc.gov/injury/wisqars/index.html</a:t>
            </a:r>
            <a:endParaRPr lang="en-US" sz="1000" u="sng">
              <a:cs typeface="Calibri"/>
            </a:endParaRPr>
          </a:p>
          <a:p>
            <a:pPr>
              <a:defRPr/>
            </a:pPr>
            <a:endParaRPr lang="en-US" sz="1200" baseline="30000"/>
          </a:p>
          <a:p>
            <a:pPr>
              <a:defRPr/>
            </a:pPr>
            <a:r>
              <a:rPr lang="en-US" sz="1000"/>
              <a:t>Substance Abuse and Mental Health Services Administration. (2019) Key substance use and mental health indicators in the United States: Results from the 2018 National Survey on Drug Use and Health (HHS Publication No. PEP19-5068, NSDUH Series H-54). Rockville, MD: Center for Behavioral Health Statistics and Quality, Substance Abuse and Mental Health Services Administration. Retrieved from </a:t>
            </a:r>
            <a:r>
              <a:rPr lang="en-US" sz="1000" u="sng">
                <a:hlinkClick r:id="rId8"/>
              </a:rPr>
              <a:t>https://www.samhsa.gov/data/</a:t>
            </a:r>
            <a:r>
              <a:rPr lang="en-US" sz="1000"/>
              <a:t> </a:t>
            </a:r>
            <a:endParaRPr lang="en-US" sz="1000">
              <a:cs typeface="Calibri"/>
            </a:endParaRPr>
          </a:p>
          <a:p>
            <a:pPr defTabSz="933237">
              <a:defRPr/>
            </a:pPr>
            <a:endParaRPr lang="en-US" sz="1000"/>
          </a:p>
          <a:p>
            <a:pPr defTabSz="933237">
              <a:defRPr/>
            </a:pPr>
            <a:endParaRPr lang="en-US"/>
          </a:p>
          <a:p>
            <a:endParaRPr lang="en-US"/>
          </a:p>
        </p:txBody>
      </p:sp>
      <p:sp>
        <p:nvSpPr>
          <p:cNvPr id="4" name="Slide Number Placeholder 3"/>
          <p:cNvSpPr>
            <a:spLocks noGrp="1"/>
          </p:cNvSpPr>
          <p:nvPr>
            <p:ph type="sldNum" sz="quarter" idx="5"/>
          </p:nvPr>
        </p:nvSpPr>
        <p:spPr/>
        <p:txBody>
          <a:bodyPr/>
          <a:lstStyle/>
          <a:p>
            <a:fld id="{4C9B73F7-48C1-6846-9B3F-8D3BA533F650}" type="slidenum">
              <a:rPr lang="en-US" smtClean="0"/>
              <a:t>5</a:t>
            </a:fld>
            <a:endParaRPr lang="en-US"/>
          </a:p>
        </p:txBody>
      </p:sp>
    </p:spTree>
    <p:extLst>
      <p:ext uri="{BB962C8B-B14F-4D97-AF65-F5344CB8AC3E}">
        <p14:creationId xmlns:p14="http://schemas.microsoft.com/office/powerpoint/2010/main" val="32432070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Updated and changed (removed the competencies &amp; gave ownership to all parties to set up for success).</a:t>
            </a:r>
          </a:p>
          <a:p>
            <a:endParaRPr lang="en-US" b="0">
              <a:cs typeface="Calibri"/>
            </a:endParaRPr>
          </a:p>
          <a:p>
            <a:r>
              <a:rPr lang="en-US" sz="1200" kern="1200">
                <a:solidFill>
                  <a:schemeClr val="tx1"/>
                </a:solidFill>
                <a:effectLst/>
                <a:latin typeface="+mn-lt"/>
                <a:ea typeface="+mn-ea"/>
                <a:cs typeface="+mn-cs"/>
              </a:rPr>
              <a:t>Effective community based and public health suicide prevention practices include community engagement, coalition and team building, needs assessment and action planning, implementation of best practices in community systems, program evaluation, and sustainment of community efforts</a:t>
            </a:r>
            <a:r>
              <a:rPr lang="en-US" sz="1200" kern="1200" baseline="30000">
                <a:solidFill>
                  <a:schemeClr val="tx1"/>
                </a:solidFill>
                <a:effectLst/>
                <a:latin typeface="+mn-lt"/>
                <a:ea typeface="+mn-ea"/>
                <a:cs typeface="+mn-cs"/>
              </a:rPr>
              <a:t> </a:t>
            </a:r>
            <a:r>
              <a:rPr lang="en-US" sz="1200" kern="1200">
                <a:solidFill>
                  <a:schemeClr val="tx1"/>
                </a:solidFill>
                <a:effectLst/>
                <a:latin typeface="+mn-lt"/>
                <a:ea typeface="+mn-ea"/>
                <a:cs typeface="+mn-cs"/>
              </a:rPr>
              <a:t>(Kania et al., 2011; </a:t>
            </a:r>
            <a:r>
              <a:rPr lang="en-US" sz="1200" kern="1200" err="1">
                <a:solidFill>
                  <a:schemeClr val="tx1"/>
                </a:solidFill>
                <a:effectLst/>
                <a:latin typeface="+mn-lt"/>
                <a:ea typeface="+mn-ea"/>
                <a:cs typeface="+mn-cs"/>
              </a:rPr>
              <a:t>Wantersman</a:t>
            </a:r>
            <a:r>
              <a:rPr lang="en-US" sz="1200" kern="1200">
                <a:solidFill>
                  <a:schemeClr val="tx1"/>
                </a:solidFill>
                <a:effectLst/>
                <a:latin typeface="+mn-lt"/>
                <a:ea typeface="+mn-ea"/>
                <a:cs typeface="+mn-cs"/>
              </a:rPr>
              <a:t> et al., 2000; </a:t>
            </a:r>
            <a:r>
              <a:rPr lang="en-US" sz="1200" kern="1200" err="1">
                <a:solidFill>
                  <a:schemeClr val="tx1"/>
                </a:solidFill>
                <a:effectLst/>
                <a:latin typeface="+mn-lt"/>
                <a:ea typeface="+mn-ea"/>
                <a:cs typeface="+mn-cs"/>
              </a:rPr>
              <a:t>Chinman</a:t>
            </a:r>
            <a:r>
              <a:rPr lang="en-US" sz="1200" kern="1200">
                <a:solidFill>
                  <a:schemeClr val="tx1"/>
                </a:solidFill>
                <a:effectLst/>
                <a:latin typeface="+mn-lt"/>
                <a:ea typeface="+mn-ea"/>
                <a:cs typeface="+mn-cs"/>
              </a:rPr>
              <a:t> et al., 2004).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goal of CBI-SP is to establish a national comprehensive program for community-based efforts for suicide prevention</a:t>
            </a:r>
            <a:r>
              <a:rPr lang="en-US" sz="1200" kern="1200" baseline="30000">
                <a:solidFill>
                  <a:schemeClr val="tx1"/>
                </a:solidFill>
                <a:effectLst/>
                <a:latin typeface="+mn-lt"/>
                <a:ea typeface="+mn-ea"/>
                <a:cs typeface="+mn-cs"/>
              </a:rPr>
              <a:t> </a:t>
            </a:r>
            <a:r>
              <a:rPr lang="en-US" sz="1200" kern="1200">
                <a:solidFill>
                  <a:schemeClr val="tx1"/>
                </a:solidFill>
                <a:effectLst/>
                <a:latin typeface="+mn-lt"/>
                <a:ea typeface="+mn-ea"/>
                <a:cs typeface="+mn-cs"/>
              </a:rPr>
              <a:t>(Frieden, 2014; Lai et al., 2019). This will be accomplished through a three-year phased implementation of effective CBIs across national, state, tribal, and community levels with the objective of reducing Veteran suicide nationwide. The VA’s chosen CBIs (Governor’s Challenge, CEP-SP, and Together With Veterans) are all grounded in effective practice of community-based prevention and community implementation science paired with a focus on disseminating suicide prevention strategies within communities across the country (Frieden, 2014; Lai et al., 2019).   </a:t>
            </a:r>
          </a:p>
          <a:p>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Forming and supporting coalitions entails specific strategies to engage community stakeholders, develop a shared vision, assess the community, develop an action plan for the coalition, and implement, evaluate, improve and sustain the efforts of the coalition.  The CEPCs and CEP-PMs look forward to </a:t>
            </a:r>
            <a:r>
              <a:rPr lang="en-US" b="0">
                <a:cs typeface="Calibri"/>
              </a:rPr>
              <a:t>collaboratively working on this together with you, our community partners, and we seek to eliminate Veteran suicides.</a:t>
            </a:r>
            <a:endParaRPr lang="en-US" b="0"/>
          </a:p>
        </p:txBody>
      </p:sp>
      <p:sp>
        <p:nvSpPr>
          <p:cNvPr id="4" name="Slide Number Placeholder 3"/>
          <p:cNvSpPr>
            <a:spLocks noGrp="1"/>
          </p:cNvSpPr>
          <p:nvPr>
            <p:ph type="sldNum" sz="quarter" idx="5"/>
          </p:nvPr>
        </p:nvSpPr>
        <p:spPr/>
        <p:txBody>
          <a:bodyPr/>
          <a:lstStyle/>
          <a:p>
            <a:fld id="{4C9B73F7-48C1-6846-9B3F-8D3BA533F650}" type="slidenum">
              <a:rPr lang="en-US" smtClean="0"/>
              <a:t>48</a:t>
            </a:fld>
            <a:endParaRPr lang="en-US"/>
          </a:p>
        </p:txBody>
      </p:sp>
    </p:spTree>
    <p:extLst>
      <p:ext uri="{BB962C8B-B14F-4D97-AF65-F5344CB8AC3E}">
        <p14:creationId xmlns:p14="http://schemas.microsoft.com/office/powerpoint/2010/main" val="25240783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cs typeface="Calibri"/>
              </a:rPr>
              <a:t>Facilitator’s Notes: </a:t>
            </a:r>
            <a:r>
              <a:rPr lang="en-US" b="1" dirty="0"/>
              <a:t> </a:t>
            </a:r>
            <a:r>
              <a:rPr lang="en-US" dirty="0"/>
              <a:t>The anticipated outcomes for the Community Engagement and Partnerships Program are:</a:t>
            </a:r>
          </a:p>
          <a:p>
            <a:pPr>
              <a:buFont typeface="Arial"/>
              <a:defRPr/>
            </a:pPr>
            <a:endParaRPr lang="en-US" b="1" dirty="0">
              <a:cs typeface="Calibri"/>
            </a:endParaRPr>
          </a:p>
          <a:p>
            <a:pPr marL="0" indent="0">
              <a:buFont typeface="Arial"/>
              <a:buNone/>
              <a:defRPr/>
            </a:pPr>
            <a:endParaRPr lang="en-US" b="1" dirty="0">
              <a:cs typeface="Calibri"/>
            </a:endParaRPr>
          </a:p>
          <a:p>
            <a:pPr marL="0" indent="0">
              <a:buFont typeface="Arial"/>
              <a:buNone/>
              <a:defRPr/>
            </a:pPr>
            <a:r>
              <a:rPr lang="en-US" b="1" dirty="0">
                <a:cs typeface="Calibri"/>
              </a:rPr>
              <a:t>Short-Term Objectives:</a:t>
            </a:r>
          </a:p>
          <a:p>
            <a:pPr marL="171450" indent="-171450" fontAlgn="base">
              <a:buFont typeface="Arial" panose="020B0604020202020204" pitchFamily="34" charset="0"/>
              <a:buChar char="•"/>
            </a:pPr>
            <a:r>
              <a:rPr lang="en-US" dirty="0"/>
              <a:t>Enhanced suicide prevention network​</a:t>
            </a:r>
          </a:p>
          <a:p>
            <a:pPr marL="171450" indent="-171450" fontAlgn="base">
              <a:buFont typeface="Arial" panose="020B0604020202020204" pitchFamily="34" charset="0"/>
              <a:buChar char="•"/>
            </a:pPr>
            <a:r>
              <a:rPr lang="en-US" dirty="0"/>
              <a:t>Increased engagement with Veterans</a:t>
            </a:r>
          </a:p>
          <a:p>
            <a:pPr marL="171450" indent="-171450" fontAlgn="base">
              <a:buFont typeface="Arial" panose="020B0604020202020204" pitchFamily="34" charset="0"/>
              <a:buChar char="•"/>
            </a:pPr>
            <a:r>
              <a:rPr lang="en-US" dirty="0"/>
              <a:t>Increased reach and adoption of CBI-SP​ through:</a:t>
            </a:r>
          </a:p>
          <a:p>
            <a:pPr marL="628650" lvl="1" indent="-171450" fontAlgn="base">
              <a:buFont typeface="Arial" panose="020B0604020202020204" pitchFamily="34" charset="0"/>
              <a:buChar char="•"/>
            </a:pPr>
            <a:r>
              <a:rPr lang="en-US" dirty="0"/>
              <a:t>Increased identification of Veterans</a:t>
            </a:r>
          </a:p>
          <a:p>
            <a:pPr marL="628650" lvl="1" indent="-171450" fontAlgn="base">
              <a:buFont typeface="Arial" panose="020B0604020202020204" pitchFamily="34" charset="0"/>
              <a:buChar char="•"/>
            </a:pPr>
            <a:r>
              <a:rPr lang="en-US" dirty="0"/>
              <a:t>Increased screening for suicide risk​</a:t>
            </a:r>
          </a:p>
          <a:p>
            <a:pPr marL="628650" lvl="1" indent="-171450" fontAlgn="base">
              <a:buFont typeface="Arial" panose="020B0604020202020204" pitchFamily="34" charset="0"/>
              <a:buChar char="•"/>
            </a:pPr>
            <a:r>
              <a:rPr lang="en-US" dirty="0"/>
              <a:t>Increase actions for care coordination​</a:t>
            </a:r>
          </a:p>
          <a:p>
            <a:pPr marL="628650" lvl="1" indent="-171450" fontAlgn="base">
              <a:buFont typeface="Arial" panose="020B0604020202020204" pitchFamily="34" charset="0"/>
              <a:buChar char="•"/>
            </a:pPr>
            <a:r>
              <a:rPr lang="en-US" dirty="0"/>
              <a:t>Increased community actions that promote connectedness​</a:t>
            </a:r>
          </a:p>
          <a:p>
            <a:pPr marL="628650" lvl="1" indent="-171450" fontAlgn="base">
              <a:buFont typeface="Arial" panose="020B0604020202020204" pitchFamily="34" charset="0"/>
              <a:buChar char="•"/>
            </a:pPr>
            <a:r>
              <a:rPr lang="en-US" dirty="0"/>
              <a:t>Increased training and practices for Lethal Mean Safety​</a:t>
            </a:r>
          </a:p>
          <a:p>
            <a:pPr marL="628650" lvl="1" indent="-171450" fontAlgn="base">
              <a:buFont typeface="Arial" panose="020B0604020202020204" pitchFamily="34" charset="0"/>
              <a:buChar char="•"/>
            </a:pPr>
            <a:r>
              <a:rPr lang="en-US" dirty="0"/>
              <a:t>Increased safety planning ​</a:t>
            </a:r>
          </a:p>
          <a:p>
            <a:pPr marL="171450" indent="-171450" fontAlgn="base">
              <a:buFont typeface="Arial" panose="020B0604020202020204" pitchFamily="34" charset="0"/>
              <a:buChar char="•"/>
            </a:pPr>
            <a:r>
              <a:rPr lang="en-US" dirty="0"/>
              <a:t>Reduced gaps in community-based suicide prevention systems ​</a:t>
            </a:r>
          </a:p>
          <a:p>
            <a:pPr marL="171450" indent="-171450" fontAlgn="base">
              <a:buFont typeface="Arial" panose="020B0604020202020204" pitchFamily="34" charset="0"/>
              <a:buChar char="•"/>
            </a:pPr>
            <a:r>
              <a:rPr lang="en-US" dirty="0"/>
              <a:t>Improved community climate outcomes</a:t>
            </a:r>
          </a:p>
          <a:p>
            <a:pPr marL="0" indent="0">
              <a:buFont typeface="Arial"/>
              <a:buNone/>
              <a:defRPr/>
            </a:pPr>
            <a:endParaRPr lang="en-US" dirty="0">
              <a:cs typeface="Calibri"/>
            </a:endParaRPr>
          </a:p>
          <a:p>
            <a:pPr marL="0" indent="0">
              <a:buFont typeface="Arial"/>
              <a:buNone/>
              <a:defRPr/>
            </a:pPr>
            <a:r>
              <a:rPr lang="en-US" b="1" dirty="0">
                <a:cs typeface="Calibri"/>
              </a:rPr>
              <a:t>Intermediate Objectives:</a:t>
            </a:r>
          </a:p>
          <a:p>
            <a:pPr marL="171450" indent="-171450" fontAlgn="base">
              <a:buFont typeface="Arial" panose="020B0604020202020204" pitchFamily="34" charset="0"/>
              <a:buChar char="•"/>
            </a:pPr>
            <a:r>
              <a:rPr lang="en-US" sz="1200" dirty="0"/>
              <a:t> Increased formal help-seeking / use of care​</a:t>
            </a:r>
          </a:p>
          <a:p>
            <a:pPr marL="171450" indent="-171450" fontAlgn="base">
              <a:buFont typeface="Arial" panose="020B0604020202020204" pitchFamily="34" charset="0"/>
              <a:buChar char="•"/>
            </a:pPr>
            <a:r>
              <a:rPr lang="en-US" sz="1200" dirty="0"/>
              <a:t>Increased referrals from multiple sources (formal and informal; during crisis and pre-suicide crisis) ​</a:t>
            </a:r>
          </a:p>
          <a:p>
            <a:pPr marL="171450" indent="-171450" fontAlgn="base">
              <a:buFont typeface="Arial" panose="020B0604020202020204" pitchFamily="34" charset="0"/>
              <a:buChar char="•"/>
            </a:pPr>
            <a:r>
              <a:rPr lang="en-US" sz="1200" dirty="0"/>
              <a:t>Improved treatment engagement and retention among Veterans seeking care ​</a:t>
            </a:r>
          </a:p>
          <a:p>
            <a:pPr marL="171450" indent="-171450" fontAlgn="base">
              <a:buFont typeface="Arial" panose="020B0604020202020204" pitchFamily="34" charset="0"/>
              <a:buChar char="•"/>
            </a:pPr>
            <a:r>
              <a:rPr lang="en-US" sz="1200" dirty="0"/>
              <a:t>Enhanced community collaboration regarding Veteran services and suicide prevention​</a:t>
            </a:r>
          </a:p>
          <a:p>
            <a:pPr marL="171450" indent="-171450" fontAlgn="base">
              <a:buFont typeface="Arial" panose="020B0604020202020204" pitchFamily="34" charset="0"/>
              <a:buChar char="•"/>
            </a:pPr>
            <a:r>
              <a:rPr lang="en-US" sz="1200" dirty="0"/>
              <a:t>Increased access to safe firearms storage options​</a:t>
            </a:r>
          </a:p>
          <a:p>
            <a:pPr marL="171450" indent="-171450" fontAlgn="base">
              <a:buFont typeface="Arial" panose="020B0604020202020204" pitchFamily="34" charset="0"/>
              <a:buChar char="•"/>
            </a:pPr>
            <a:r>
              <a:rPr lang="en-US" sz="1200" dirty="0"/>
              <a:t>Increased willingness to discuss and use safe firearms storage (among Veterans and providers)</a:t>
            </a:r>
          </a:p>
          <a:p>
            <a:pPr marL="0" indent="0" fontAlgn="base">
              <a:buFont typeface="Arial" panose="020B0604020202020204" pitchFamily="34" charset="0"/>
              <a:buNone/>
            </a:pPr>
            <a:endParaRPr lang="en-US" sz="1200" b="1" dirty="0"/>
          </a:p>
          <a:p>
            <a:pPr marL="0" indent="0" fontAlgn="base">
              <a:buFont typeface="Arial" panose="020B0604020202020204" pitchFamily="34" charset="0"/>
              <a:buNone/>
            </a:pPr>
            <a:r>
              <a:rPr lang="en-US" sz="1200" b="1" dirty="0"/>
              <a:t>Population Impact:</a:t>
            </a:r>
          </a:p>
          <a:p>
            <a:pPr marL="171450" indent="-171450" fontAlgn="base">
              <a:buFont typeface="Arial" panose="020B0604020202020204" pitchFamily="34" charset="0"/>
              <a:buChar char="•"/>
            </a:pPr>
            <a:r>
              <a:rPr lang="en-US" sz="1200" dirty="0"/>
              <a:t>Reduced Veteran Suicide deaths and attempts ​</a:t>
            </a:r>
          </a:p>
          <a:p>
            <a:pPr marL="171450" indent="-171450" fontAlgn="base">
              <a:buFont typeface="Arial" panose="020B0604020202020204" pitchFamily="34" charset="0"/>
              <a:buChar char="•"/>
            </a:pPr>
            <a:r>
              <a:rPr lang="en-US" sz="1200" dirty="0"/>
              <a:t>Reduced all-cause mortality​</a:t>
            </a:r>
          </a:p>
          <a:p>
            <a:pPr marL="171450" indent="-171450" fontAlgn="base">
              <a:buFont typeface="Arial" panose="020B0604020202020204" pitchFamily="34" charset="0"/>
              <a:buChar char="•"/>
            </a:pPr>
            <a:r>
              <a:rPr lang="en-US" sz="1200" dirty="0"/>
              <a:t>Reduced suicide ideation  </a:t>
            </a:r>
          </a:p>
          <a:p>
            <a:pPr marL="0" indent="0" fontAlgn="base">
              <a:buFont typeface="Arial" panose="020B0604020202020204" pitchFamily="34" charset="0"/>
              <a:buNone/>
            </a:pPr>
            <a:endParaRPr lang="en-US" sz="1200" b="1" dirty="0"/>
          </a:p>
          <a:p>
            <a:pPr marL="0" indent="0" fontAlgn="base">
              <a:buFont typeface="Arial" panose="020B0604020202020204" pitchFamily="34" charset="0"/>
              <a:buNone/>
            </a:pPr>
            <a:endParaRPr lang="en-US" sz="1200" b="1" dirty="0"/>
          </a:p>
          <a:p>
            <a:pPr marL="0" indent="0">
              <a:buFont typeface="Arial"/>
              <a:buNone/>
              <a:defRPr/>
            </a:pPr>
            <a:endParaRPr lang="en-US" b="1" dirty="0">
              <a:cs typeface="Calibri"/>
            </a:endParaRPr>
          </a:p>
        </p:txBody>
      </p:sp>
      <p:sp>
        <p:nvSpPr>
          <p:cNvPr id="4" name="Slide Number Placeholder 3"/>
          <p:cNvSpPr>
            <a:spLocks noGrp="1"/>
          </p:cNvSpPr>
          <p:nvPr>
            <p:ph type="sldNum" sz="quarter" idx="5"/>
          </p:nvPr>
        </p:nvSpPr>
        <p:spPr/>
        <p:txBody>
          <a:bodyPr/>
          <a:lstStyle/>
          <a:p>
            <a:fld id="{044A4A06-1A74-4386-BF85-8E0EA046A9C4}" type="slidenum">
              <a:rPr lang="en-US" smtClean="0"/>
              <a:t>49</a:t>
            </a:fld>
            <a:endParaRPr lang="en-US"/>
          </a:p>
        </p:txBody>
      </p:sp>
    </p:spTree>
    <p:extLst>
      <p:ext uri="{BB962C8B-B14F-4D97-AF65-F5344CB8AC3E}">
        <p14:creationId xmlns:p14="http://schemas.microsoft.com/office/powerpoint/2010/main" val="10779952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Updated</a:t>
            </a:r>
            <a:endParaRPr lang="en-US">
              <a:cs typeface="Calibri"/>
            </a:endParaRPr>
          </a:p>
          <a:p>
            <a:r>
              <a:rPr lang="en-US">
                <a:cs typeface="Calibri"/>
              </a:rPr>
              <a:t>Prompting questions:</a:t>
            </a:r>
            <a:endParaRPr lang="en-US"/>
          </a:p>
          <a:p>
            <a:r>
              <a:rPr lang="en-US">
                <a:cs typeface="Calibri"/>
              </a:rPr>
              <a:t>-</a:t>
            </a:r>
            <a:r>
              <a:rPr lang="en-US"/>
              <a:t>How might we be able to partner together further for continuity related to implementation academies for the last 21 states? </a:t>
            </a:r>
            <a:r>
              <a:rPr lang="en-US" i="1"/>
              <a:t>(Previous Question)</a:t>
            </a:r>
            <a:endParaRPr lang="en-US" i="1">
              <a:cs typeface="Calibri"/>
            </a:endParaRPr>
          </a:p>
          <a:p>
            <a:r>
              <a:rPr lang="en-US">
                <a:cs typeface="Calibri"/>
              </a:rPr>
              <a:t>-When you think about Veterans in your life, where do you see opportunities we can help with?</a:t>
            </a:r>
            <a:endParaRPr lang="en-US"/>
          </a:p>
          <a:p>
            <a:r>
              <a:rPr lang="en-US">
                <a:cs typeface="Calibri" panose="020F0502020204030204"/>
              </a:rPr>
              <a:t>-What resources and/or partnerships are valuable in your area?</a:t>
            </a: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044A4A06-1A74-4386-BF85-8E0EA046A9C4}" type="slidenum">
              <a:rPr lang="en-US" smtClean="0"/>
              <a:t>50</a:t>
            </a:fld>
            <a:endParaRPr lang="en-US"/>
          </a:p>
        </p:txBody>
      </p:sp>
    </p:spTree>
    <p:extLst>
      <p:ext uri="{BB962C8B-B14F-4D97-AF65-F5344CB8AC3E}">
        <p14:creationId xmlns:p14="http://schemas.microsoft.com/office/powerpoint/2010/main" val="23260217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New Slide</a:t>
            </a:r>
          </a:p>
          <a:p>
            <a:endParaRPr lang="en-US" b="1">
              <a:cs typeface="Calibri"/>
            </a:endParaRPr>
          </a:p>
          <a:p>
            <a:r>
              <a:rPr lang="en-US" b="0">
                <a:cs typeface="Calibri" panose="020F0502020204030204"/>
              </a:rPr>
              <a:t>Thank you for your investment, support and commitment to eliminating Veteran Suicide.  We value the opportunity to work together with you.</a:t>
            </a:r>
          </a:p>
        </p:txBody>
      </p:sp>
      <p:sp>
        <p:nvSpPr>
          <p:cNvPr id="4" name="Slide Number Placeholder 3"/>
          <p:cNvSpPr>
            <a:spLocks noGrp="1"/>
          </p:cNvSpPr>
          <p:nvPr>
            <p:ph type="sldNum" sz="quarter" idx="5"/>
          </p:nvPr>
        </p:nvSpPr>
        <p:spPr/>
        <p:txBody>
          <a:bodyPr/>
          <a:lstStyle/>
          <a:p>
            <a:fld id="{044A4A06-1A74-4386-BF85-8E0EA046A9C4}" type="slidenum">
              <a:rPr lang="en-US" smtClean="0"/>
              <a:t>51</a:t>
            </a:fld>
            <a:endParaRPr lang="en-US"/>
          </a:p>
        </p:txBody>
      </p:sp>
    </p:spTree>
    <p:extLst>
      <p:ext uri="{BB962C8B-B14F-4D97-AF65-F5344CB8AC3E}">
        <p14:creationId xmlns:p14="http://schemas.microsoft.com/office/powerpoint/2010/main" val="11044533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Veterans Crisis Line: </a:t>
            </a:r>
            <a:r>
              <a:rPr lang="en-US" sz="1200" kern="1200">
                <a:solidFill>
                  <a:schemeClr val="tx1"/>
                </a:solidFill>
                <a:effectLst/>
                <a:latin typeface="+mn-lt"/>
                <a:ea typeface="+mn-ea"/>
                <a:cs typeface="+mn-cs"/>
              </a:rPr>
              <a:t>The Veterans Crisis Line connects Veterans in crisis and their families and friends with qualified, caring VA responders through a confidential toll-free hotline, online chat, or text. Veterans and their loved ones can call </a:t>
            </a:r>
            <a:r>
              <a:rPr lang="en-US" sz="1200" b="1" kern="1200">
                <a:solidFill>
                  <a:schemeClr val="tx1"/>
                </a:solidFill>
                <a:effectLst/>
                <a:latin typeface="+mn-lt"/>
                <a:ea typeface="+mn-ea"/>
                <a:cs typeface="+mn-cs"/>
              </a:rPr>
              <a:t>1-800-273-8255 and Press 1</a:t>
            </a:r>
            <a:r>
              <a:rPr lang="en-US" sz="1200" kern="1200">
                <a:solidFill>
                  <a:schemeClr val="tx1"/>
                </a:solidFill>
                <a:effectLst/>
                <a:latin typeface="+mn-lt"/>
                <a:ea typeface="+mn-ea"/>
                <a:cs typeface="+mn-cs"/>
              </a:rPr>
              <a:t>, chat online, or send a text message to 838255 to receive confidential crisis intervention and support 24 hours a day, 7 days a week, 365 days a year. More information is available at </a:t>
            </a:r>
            <a:r>
              <a:rPr lang="en-US" sz="1200" u="sng" kern="1200">
                <a:solidFill>
                  <a:schemeClr val="tx1"/>
                </a:solidFill>
                <a:effectLst/>
                <a:latin typeface="+mn-lt"/>
                <a:ea typeface="+mn-ea"/>
                <a:cs typeface="+mn-cs"/>
                <a:hlinkClick r:id="rId3"/>
              </a:rPr>
              <a:t>https://www.veteranscrisisline.net/</a:t>
            </a:r>
            <a:r>
              <a:rPr lang="en-US" sz="1200" kern="1200">
                <a:solidFill>
                  <a:schemeClr val="tx1"/>
                </a:solidFill>
                <a:effectLst/>
                <a:latin typeface="+mn-lt"/>
                <a:ea typeface="+mn-ea"/>
                <a:cs typeface="+mn-cs"/>
              </a:rPr>
              <a: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9B73F7-48C1-6846-9B3F-8D3BA533F6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96462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Make the Connection: </a:t>
            </a:r>
            <a:r>
              <a:rPr lang="en-US" sz="1200" kern="1200">
                <a:solidFill>
                  <a:schemeClr val="tx1"/>
                </a:solidFill>
                <a:effectLst/>
                <a:latin typeface="+mn-lt"/>
                <a:ea typeface="+mn-ea"/>
                <a:cs typeface="+mn-cs"/>
              </a:rPr>
              <a:t>This online resource connects Veterans, their family members and friends, and other supporters with information and solutions to issues affecting their lives. More information is available at </a:t>
            </a:r>
            <a:r>
              <a:rPr lang="en-US" sz="1200" u="sng" kern="1200">
                <a:solidFill>
                  <a:schemeClr val="tx1"/>
                </a:solidFill>
                <a:effectLst/>
                <a:latin typeface="+mn-lt"/>
                <a:ea typeface="+mn-ea"/>
                <a:cs typeface="+mn-cs"/>
                <a:hlinkClick r:id="rId3"/>
              </a:rPr>
              <a:t>https://maketheconnection.net/</a:t>
            </a:r>
            <a:r>
              <a:rPr lang="en-US" sz="1200" kern="1200">
                <a:solidFill>
                  <a:schemeClr val="tx1"/>
                </a:solidFill>
                <a:effectLst/>
                <a:latin typeface="+mn-lt"/>
                <a:ea typeface="+mn-ea"/>
                <a:cs typeface="+mn-cs"/>
              </a:rPr>
              <a:t>.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9B73F7-48C1-6846-9B3F-8D3BA533F6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8360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Double Check to see if there aren't updated #'s</a:t>
            </a:r>
            <a:endParaRPr lang="en-US"/>
          </a:p>
          <a:p>
            <a:endParaRPr lang="en-US"/>
          </a:p>
          <a:p>
            <a:pPr marL="0" indent="0">
              <a:buFont typeface="Arial" panose="020B0604020202020204" pitchFamily="34" charset="0"/>
              <a:buNone/>
            </a:pPr>
            <a:r>
              <a:rPr lang="en-US"/>
              <a:t>Updates from February 2019:</a:t>
            </a:r>
            <a:endParaRPr lang="en-US">
              <a:cs typeface="Calibri" panose="020F0502020204030204"/>
            </a:endParaRPr>
          </a:p>
          <a:p>
            <a:pPr marL="171450" indent="-171450">
              <a:buFont typeface="Arial" panose="020B0604020202020204" pitchFamily="34" charset="0"/>
              <a:buChar char="•"/>
            </a:pPr>
            <a:r>
              <a:rPr lang="en-US" sz="1200" b="0" i="0" u="none" strike="noStrike" kern="1200">
                <a:solidFill>
                  <a:schemeClr val="tx1"/>
                </a:solidFill>
                <a:effectLst/>
                <a:latin typeface="+mn-lt"/>
                <a:ea typeface="+mn-ea"/>
                <a:cs typeface="+mn-cs"/>
              </a:rPr>
              <a:t>Number </a:t>
            </a:r>
            <a:r>
              <a:rPr lang="en-US" sz="1200" b="1" i="0" u="none" strike="noStrike" kern="1200">
                <a:solidFill>
                  <a:schemeClr val="tx1"/>
                </a:solidFill>
                <a:effectLst/>
                <a:latin typeface="+mn-lt"/>
                <a:ea typeface="+mn-ea"/>
                <a:cs typeface="+mn-cs"/>
              </a:rPr>
              <a:t>of VA employees who have taken the training</a:t>
            </a:r>
            <a:r>
              <a:rPr lang="en-US" sz="1200" b="0" i="0" u="none" strike="noStrike" kern="1200">
                <a:solidFill>
                  <a:schemeClr val="tx1"/>
                </a:solidFill>
                <a:effectLst/>
                <a:latin typeface="+mn-lt"/>
                <a:ea typeface="+mn-ea"/>
                <a:cs typeface="+mn-cs"/>
              </a:rPr>
              <a:t> (through 2/11/19) from our VA TMS system:</a:t>
            </a:r>
            <a:endParaRPr lang="en-US" sz="1200" b="0" i="0" u="none" strike="noStrike" kern="1200">
              <a:solidFill>
                <a:schemeClr val="tx1"/>
              </a:solidFill>
              <a:effectLst/>
              <a:latin typeface="+mn-lt"/>
              <a:cs typeface="Calibri"/>
            </a:endParaRPr>
          </a:p>
          <a:p>
            <a:pPr marL="628650" lvl="1" indent="-171450">
              <a:buFont typeface="Arial" panose="020B0604020202020204" pitchFamily="34" charset="0"/>
              <a:buChar char="•"/>
            </a:pPr>
            <a:r>
              <a:rPr lang="en-US" sz="1200" b="0" i="0" u="none" strike="noStrike" kern="1200">
                <a:solidFill>
                  <a:schemeClr val="tx1"/>
                </a:solidFill>
                <a:effectLst/>
                <a:latin typeface="+mn-lt"/>
                <a:ea typeface="+mn-ea"/>
                <a:cs typeface="+mn-cs"/>
              </a:rPr>
              <a:t>SAVE course:  </a:t>
            </a:r>
            <a:r>
              <a:rPr lang="en-US" sz="1200" b="1" i="0" u="none" strike="noStrike" kern="1200">
                <a:solidFill>
                  <a:schemeClr val="tx1"/>
                </a:solidFill>
                <a:effectLst/>
                <a:latin typeface="+mn-lt"/>
                <a:ea typeface="+mn-ea"/>
                <a:cs typeface="+mn-cs"/>
              </a:rPr>
              <a:t>111,044</a:t>
            </a:r>
            <a:endParaRPr lang="en-US" sz="1200" b="0" i="0" u="none" strike="noStrike" kern="1200">
              <a:solidFill>
                <a:schemeClr val="tx1"/>
              </a:solidFill>
              <a:effectLst/>
              <a:latin typeface="+mn-lt"/>
              <a:ea typeface="+mn-ea"/>
              <a:cs typeface="+mn-cs"/>
            </a:endParaRPr>
          </a:p>
          <a:p>
            <a:pPr marL="628650" lvl="1" indent="-171450">
              <a:buFont typeface="Arial" panose="020B0604020202020204" pitchFamily="34" charset="0"/>
              <a:buChar char="•"/>
            </a:pPr>
            <a:r>
              <a:rPr lang="en-US" sz="1200" b="0" i="0" u="none" strike="noStrike" kern="1200">
                <a:solidFill>
                  <a:schemeClr val="tx1"/>
                </a:solidFill>
                <a:effectLst/>
                <a:latin typeface="+mn-lt"/>
                <a:ea typeface="+mn-ea"/>
                <a:cs typeface="+mn-cs"/>
              </a:rPr>
              <a:t>SAVE Refresher: </a:t>
            </a:r>
            <a:r>
              <a:rPr lang="en-US" sz="1200" b="1" i="0" u="none" strike="noStrike" kern="1200">
                <a:solidFill>
                  <a:schemeClr val="tx1"/>
                </a:solidFill>
                <a:effectLst/>
                <a:latin typeface="+mn-lt"/>
                <a:ea typeface="+mn-ea"/>
                <a:cs typeface="+mn-cs"/>
              </a:rPr>
              <a:t>181,620</a:t>
            </a:r>
            <a:endParaRPr lang="en-US" sz="1200" b="0" i="0" u="none" strike="noStrike"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Our current metrics show the SAVE course has been viewed </a:t>
            </a:r>
            <a:r>
              <a:rPr lang="en-US" sz="1200" b="0" i="0" u="none" strike="noStrike" kern="1200">
                <a:solidFill>
                  <a:schemeClr val="tx1"/>
                </a:solidFill>
                <a:effectLst/>
                <a:latin typeface="+mn-lt"/>
                <a:ea typeface="+mn-ea"/>
                <a:cs typeface="+mn-cs"/>
              </a:rPr>
              <a:t>18,076</a:t>
            </a:r>
            <a:r>
              <a:rPr lang="en-US" sz="1200" kern="1200">
                <a:solidFill>
                  <a:schemeClr val="tx1"/>
                </a:solidFill>
                <a:effectLst/>
                <a:latin typeface="+mn-lt"/>
                <a:ea typeface="+mn-ea"/>
                <a:cs typeface="+mn-cs"/>
              </a:rPr>
              <a:t> times since it was launched in mid-2018.</a:t>
            </a:r>
            <a:r>
              <a:rPr lang="en-US"/>
              <a:t> </a:t>
            </a:r>
            <a:endParaRPr lang="en-US" sz="1200" kern="1200">
              <a:solidFill>
                <a:schemeClr val="tx1"/>
              </a:solidFill>
              <a:effectLst/>
              <a:latin typeface="+mn-lt"/>
              <a:cs typeface="Calibri"/>
            </a:endParaRPr>
          </a:p>
          <a:p>
            <a:pPr marL="171450" indent="-171450">
              <a:buFont typeface="Arial" panose="020B0604020202020204" pitchFamily="34" charset="0"/>
              <a:buChar char="•"/>
            </a:pP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a:solidFill>
                  <a:schemeClr val="tx1"/>
                </a:solidFill>
                <a:effectLst/>
                <a:latin typeface="+mn-lt"/>
                <a:ea typeface="+mn-ea"/>
                <a:cs typeface="+mn-cs"/>
              </a:rPr>
              <a:t>S.A.V.E. training video: </a:t>
            </a:r>
            <a:r>
              <a:rPr lang="en-US" sz="1200" kern="1200">
                <a:solidFill>
                  <a:schemeClr val="tx1"/>
                </a:solidFill>
                <a:effectLst/>
                <a:latin typeface="+mn-lt"/>
                <a:ea typeface="+mn-ea"/>
                <a:cs typeface="+mn-cs"/>
              </a:rPr>
              <a:t>An online suicide prevention training video launched in collaboration with </a:t>
            </a:r>
            <a:r>
              <a:rPr lang="en-US" sz="1200" kern="1200" err="1">
                <a:solidFill>
                  <a:schemeClr val="tx1"/>
                </a:solidFill>
                <a:effectLst/>
                <a:latin typeface="+mn-lt"/>
                <a:ea typeface="+mn-ea"/>
                <a:cs typeface="+mn-cs"/>
              </a:rPr>
              <a:t>PsychArmor</a:t>
            </a:r>
            <a:r>
              <a:rPr lang="en-US" sz="1200" kern="1200">
                <a:solidFill>
                  <a:schemeClr val="tx1"/>
                </a:solidFill>
                <a:effectLst/>
                <a:latin typeface="+mn-lt"/>
                <a:ea typeface="+mn-ea"/>
                <a:cs typeface="+mn-cs"/>
              </a:rPr>
              <a:t> Institute. The training video is designed to help equip anyone who interacts with Veterans to demonstrate care, support, and compassion when talking with a Veteran who could be at risk for suicide. The 25-minute training video is available for free at: </a:t>
            </a:r>
            <a:r>
              <a:rPr lang="en-US" sz="1200" u="sng" kern="1200">
                <a:solidFill>
                  <a:schemeClr val="tx1"/>
                </a:solidFill>
                <a:effectLst/>
                <a:latin typeface="+mn-lt"/>
                <a:ea typeface="+mn-ea"/>
                <a:cs typeface="+mn-cs"/>
                <a:hlinkClick r:id="rId3"/>
              </a:rPr>
              <a:t>https://psycharmor.org/courses/s-a-v-e/</a:t>
            </a:r>
            <a:r>
              <a:rPr lang="en-US" sz="1200" kern="1200">
                <a:solidFill>
                  <a:schemeClr val="tx1"/>
                </a:solidFill>
                <a:effectLst/>
                <a:latin typeface="+mn-lt"/>
                <a:ea typeface="+mn-ea"/>
                <a:cs typeface="+mn-cs"/>
              </a:rPr>
              <a:t>. </a:t>
            </a:r>
            <a:br>
              <a:rPr lang="en-US" sz="1200" kern="1200">
                <a:effectLst/>
                <a:cs typeface="+mn-lt"/>
              </a:rPr>
            </a:b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9B73F7-48C1-6846-9B3F-8D3BA533F6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11795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Coaching into Care (1-888-823-7458): </a:t>
            </a:r>
            <a:r>
              <a:rPr lang="en-US" sz="1200" kern="1200">
                <a:solidFill>
                  <a:schemeClr val="tx1"/>
                </a:solidFill>
                <a:effectLst/>
                <a:latin typeface="+mn-lt"/>
                <a:ea typeface="+mn-ea"/>
                <a:cs typeface="+mn-cs"/>
              </a:rPr>
              <a:t>A national telephone service of the VA, Coaching into Care aims to educate, support, and empower family members and friends who are seeking care or services for a Veteran. More information is available at </a:t>
            </a:r>
            <a:r>
              <a:rPr lang="en-US" sz="1200" u="sng" kern="1200">
                <a:solidFill>
                  <a:schemeClr val="tx1"/>
                </a:solidFill>
                <a:effectLst/>
                <a:latin typeface="+mn-lt"/>
                <a:ea typeface="+mn-ea"/>
                <a:cs typeface="+mn-cs"/>
                <a:hlinkClick r:id="rId3"/>
              </a:rPr>
              <a:t>https://www.mirecc.va.gov/coaching/</a:t>
            </a:r>
            <a:r>
              <a:rPr lang="en-US" sz="1200" kern="1200">
                <a:solidFill>
                  <a:schemeClr val="tx1"/>
                </a:solidFill>
                <a:effectLst/>
                <a:latin typeface="+mn-lt"/>
                <a:ea typeface="+mn-ea"/>
                <a:cs typeface="+mn-cs"/>
              </a:rPr>
              <a: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9B73F7-48C1-6846-9B3F-8D3BA533F6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37962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#BeThere Prevention Initiative: </a:t>
            </a:r>
            <a:r>
              <a:rPr lang="en-US" sz="1200" kern="1200">
                <a:solidFill>
                  <a:schemeClr val="tx1"/>
                </a:solidFill>
                <a:effectLst/>
                <a:latin typeface="+mn-lt"/>
                <a:ea typeface="+mn-ea"/>
                <a:cs typeface="+mn-cs"/>
              </a:rPr>
              <a:t>The #BeThere prevention initiative teaches members of the community how simple acts can help save a Veteran in crisis. More information is available at </a:t>
            </a:r>
            <a:r>
              <a:rPr lang="en-US" sz="1200" u="sng" kern="1200">
                <a:solidFill>
                  <a:schemeClr val="tx1"/>
                </a:solidFill>
                <a:effectLst/>
                <a:latin typeface="+mn-lt"/>
                <a:ea typeface="+mn-ea"/>
                <a:cs typeface="+mn-cs"/>
                <a:hlinkClick r:id="rId3"/>
              </a:rPr>
              <a:t>https://www.veteranscrisisline.net/BeThere.aspx</a:t>
            </a:r>
            <a:r>
              <a:rPr lang="en-US" sz="1200" kern="1200">
                <a:solidFill>
                  <a:schemeClr val="tx1"/>
                </a:solidFill>
                <a:effectLst/>
                <a:latin typeface="+mn-lt"/>
                <a:ea typeface="+mn-ea"/>
                <a:cs typeface="+mn-cs"/>
              </a:rPr>
              <a:t>.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9B73F7-48C1-6846-9B3F-8D3BA533F6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71320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The Social Media Safety Toolkit for Veterans, Their Families, and Friends equips everyone with the knowledge needed to respond to social media posts that indicate a Veteran may be having thoughts of suicide. The toolkit includes best practices, resources, and sample responses.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As discussed in the National Strategy for Preventing Veteran Suicide, social media is an important intervention channel and a key piece of VA’s comprehensive, community-based suicide prevention strategy.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Many service members and Veterans are active on social media platforms, and some have posted to express emotional distress or thoughts of suicide. Social media has become a critical channel for VA and partners like you to reach Veterans in crisis with safe messaging and resources.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VA is sharing the Social Media Safety Toolkit among VA employees, with partner organizations, and throughout communities nationwide to help ensure that people who live and work with Veterans every day are equipped to reach Veterans with safe messaging and lifesaving resources.</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Download the Social Media Safety Toolkit at </a:t>
            </a:r>
            <a:r>
              <a:rPr lang="en-US" sz="1200" u="sng" kern="1200">
                <a:solidFill>
                  <a:schemeClr val="tx1"/>
                </a:solidFill>
                <a:effectLst/>
                <a:latin typeface="+mn-lt"/>
                <a:ea typeface="+mn-ea"/>
                <a:cs typeface="+mn-cs"/>
                <a:hlinkClick r:id="rId3"/>
              </a:rPr>
              <a:t>https://www.mentalhealth.va.gov/suicide_prevention/docs/OMH-074-Suicide-Prevention-Social-Media-Toolkit-1-8_508.pdf</a:t>
            </a:r>
            <a:r>
              <a:rPr lang="en-US" sz="1200" u="none" strike="noStrike"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9B73F7-48C1-6846-9B3F-8D3BA533F6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57649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Facilitator Notes:</a:t>
            </a:r>
            <a:endParaRPr lang="en-US">
              <a:cs typeface="Calibri"/>
            </a:endParaRPr>
          </a:p>
          <a:p>
            <a:r>
              <a:rPr lang="en-US">
                <a:cs typeface="Calibri"/>
              </a:rPr>
              <a:t>Veteran VHA users have a broad range of unique experiences, including:</a:t>
            </a:r>
          </a:p>
          <a:p>
            <a:pPr marL="171450" indent="-171450">
              <a:buFont typeface="Arial" panose="020B0604020202020204" pitchFamily="34" charset="0"/>
              <a:buChar char="•"/>
            </a:pPr>
            <a:r>
              <a:rPr lang="en-US" b="1">
                <a:cs typeface="Calibri"/>
              </a:rPr>
              <a:t>Economic Disparities: </a:t>
            </a:r>
            <a:r>
              <a:rPr lang="en-US">
                <a:cs typeface="Calibri"/>
              </a:rPr>
              <a:t>Veterans enrolled in VHA were less likely to be employed and had lower income levels than Veterans not receiving VHA Care.</a:t>
            </a:r>
          </a:p>
          <a:p>
            <a:pPr marL="171450" indent="-171450">
              <a:buFont typeface="Arial" panose="020B0604020202020204" pitchFamily="34" charset="0"/>
              <a:buChar char="•"/>
            </a:pPr>
            <a:r>
              <a:rPr lang="en-US" b="1">
                <a:cs typeface="Calibri"/>
              </a:rPr>
              <a:t>Service Connection: </a:t>
            </a:r>
            <a:r>
              <a:rPr lang="en-US">
                <a:cs typeface="Calibri"/>
              </a:rPr>
              <a:t>VHA Patients with military service-connected disability status may have lower risk or suicide than other VHA patients.</a:t>
            </a:r>
          </a:p>
          <a:p>
            <a:pPr marL="171450" indent="-171450">
              <a:buFont typeface="Arial" panose="020B0604020202020204" pitchFamily="34" charset="0"/>
              <a:buChar char="•"/>
            </a:pPr>
            <a:r>
              <a:rPr lang="en-US" b="1">
                <a:cs typeface="Calibri"/>
              </a:rPr>
              <a:t>Homelessness: </a:t>
            </a:r>
            <a:r>
              <a:rPr lang="en-US">
                <a:cs typeface="Calibri"/>
              </a:rPr>
              <a:t>VHA patients with indications of homelessness or who received homelessness-related services had higher rates of suicide than other VHA patients.</a:t>
            </a:r>
          </a:p>
          <a:p>
            <a:pPr marL="171450" indent="-171450">
              <a:buFont typeface="Arial" panose="020B0604020202020204" pitchFamily="34" charset="0"/>
              <a:buChar char="•"/>
            </a:pPr>
            <a:r>
              <a:rPr lang="en-US" b="1">
                <a:cs typeface="Calibri"/>
              </a:rPr>
              <a:t>Health &amp; Well-being issues: </a:t>
            </a:r>
            <a:r>
              <a:rPr lang="en-US" b="0">
                <a:cs typeface="Calibri"/>
              </a:rPr>
              <a:t>VHA </a:t>
            </a:r>
            <a:r>
              <a:rPr lang="en-US">
                <a:cs typeface="Calibri"/>
              </a:rPr>
              <a:t>Veterans who died by suicide were more likely to have sleep disorders, traumatic brain injury or a pain diagnosis, mental health diagnosis and prior treatment were also associated with greater likelihood of suicide.</a:t>
            </a:r>
          </a:p>
          <a:p>
            <a:pPr marL="171450" indent="-171450">
              <a:buFont typeface="Arial" panose="020B0604020202020204" pitchFamily="34" charset="0"/>
              <a:buChar char="•"/>
            </a:pPr>
            <a:r>
              <a:rPr lang="en-US" b="1">
                <a:cs typeface="Calibri"/>
              </a:rPr>
              <a:t>Social Connection:</a:t>
            </a:r>
            <a:r>
              <a:rPr lang="en-US" b="0">
                <a:cs typeface="Calibri"/>
              </a:rPr>
              <a:t> Among VHA patients, suicide rates have been found to be highest among those who were divorced, widowed, or never married and lowest among those who married.</a:t>
            </a:r>
            <a:endParaRPr lang="en-US" b="1">
              <a:cs typeface="Calibri"/>
            </a:endParaRPr>
          </a:p>
          <a:p>
            <a:endParaRPr lang="en-US">
              <a:cs typeface="Calibri"/>
            </a:endParaRPr>
          </a:p>
          <a:p>
            <a:r>
              <a:rPr lang="en-US">
                <a:cs typeface="Calibri"/>
              </a:rPr>
              <a:t>These unique experiences are highlighted, as they can put Veterans at greater risk for suicide.  As VHA staff, we assist with questions about treatment options, linkage to community resources to promote social connection, help with housing, employment, and the service connection process.  </a:t>
            </a:r>
          </a:p>
          <a:p>
            <a:endParaRPr lang="en-US">
              <a:cs typeface="Calibri"/>
            </a:endParaRPr>
          </a:p>
          <a:p>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Sources &amp; Resources:</a:t>
            </a:r>
          </a:p>
          <a:p>
            <a:r>
              <a:rPr lang="en-US">
                <a:cs typeface="Calibri"/>
              </a:rPr>
              <a:t>Community Based Interventions for Suicide Prevention (CBI-SP) Training Academy (PPT Presentation).  Office of Mental Health and Suicide Prevention.</a:t>
            </a:r>
          </a:p>
        </p:txBody>
      </p:sp>
      <p:sp>
        <p:nvSpPr>
          <p:cNvPr id="4" name="Slide Number Placeholder 3"/>
          <p:cNvSpPr>
            <a:spLocks noGrp="1"/>
          </p:cNvSpPr>
          <p:nvPr>
            <p:ph type="sldNum" sz="quarter" idx="5"/>
          </p:nvPr>
        </p:nvSpPr>
        <p:spPr/>
        <p:txBody>
          <a:bodyPr/>
          <a:lstStyle/>
          <a:p>
            <a:fld id="{044A4A06-1A74-4386-BF85-8E0EA046A9C4}" type="slidenum">
              <a:rPr lang="en-US" smtClean="0"/>
              <a:t>6</a:t>
            </a:fld>
            <a:endParaRPr lang="en-US"/>
          </a:p>
        </p:txBody>
      </p:sp>
    </p:spTree>
    <p:extLst>
      <p:ext uri="{BB962C8B-B14F-4D97-AF65-F5344CB8AC3E}">
        <p14:creationId xmlns:p14="http://schemas.microsoft.com/office/powerpoint/2010/main" val="24230755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With nearly 70% of Veteran suicides being by firearm and approximately 1/3 of Veterans storing their firearms loaded and unlocked, we know that increasing time and space between individuals facing a suicidal crisis and a firearm prevents suicide.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call to action, to </a:t>
            </a:r>
            <a:r>
              <a:rPr lang="en-US" sz="1200" i="1" kern="1200" dirty="0">
                <a:solidFill>
                  <a:schemeClr val="tx1"/>
                </a:solidFill>
                <a:effectLst/>
                <a:latin typeface="+mn-lt"/>
                <a:ea typeface="+mn-ea"/>
                <a:cs typeface="+mn-cs"/>
              </a:rPr>
              <a:t>“Learn how securing your guns can help prevent suicide”.</a:t>
            </a:r>
            <a:r>
              <a:rPr lang="en-US" sz="1200" kern="1200" dirty="0">
                <a:solidFill>
                  <a:schemeClr val="tx1"/>
                </a:solidFill>
                <a:effectLst/>
                <a:latin typeface="+mn-lt"/>
                <a:ea typeface="+mn-ea"/>
                <a:cs typeface="+mn-cs"/>
              </a:rPr>
              <a:t> Viewers are then directed to </a:t>
            </a:r>
            <a:r>
              <a:rPr lang="en-US" sz="1200" u="sng" kern="1200" dirty="0">
                <a:solidFill>
                  <a:schemeClr val="tx1"/>
                </a:solidFill>
                <a:effectLst/>
                <a:latin typeface="+mn-lt"/>
                <a:ea typeface="+mn-ea"/>
                <a:cs typeface="+mn-cs"/>
                <a:hlinkClick r:id="rId3" tooltip="https://gcc02.safelinks.protection.outlook.com/?url=http%3a%2f%2fwww.keepitsecure.net%2f&amp;data=04%7c01%7c%7cd3bf3848e87e42348e5908d958e845c5%7ce95f1b23abaf45ee821db7ab251ab3bf%7c0%7c0%7c637638576881968603%7cunknown%7ctwfpbgzsb3d8eyjwijoimc4wljawmdailcjqijo"/>
              </a:rPr>
              <a:t>www.keepitsecure.net</a:t>
            </a:r>
            <a:r>
              <a:rPr lang="en-US" sz="1200" kern="1200" dirty="0">
                <a:solidFill>
                  <a:schemeClr val="tx1"/>
                </a:solidFill>
                <a:effectLst/>
                <a:latin typeface="+mn-lt"/>
                <a:ea typeface="+mn-ea"/>
                <a:cs typeface="+mn-cs"/>
              </a:rPr>
              <a:t>, a landing page that will connect to additional Lethal Means Safety content.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044A4A06-1A74-4386-BF85-8E0EA046A9C4}" type="slidenum">
              <a:rPr lang="en-US" smtClean="0"/>
              <a:t>60</a:t>
            </a:fld>
            <a:endParaRPr lang="en-US"/>
          </a:p>
        </p:txBody>
      </p:sp>
    </p:spTree>
    <p:extLst>
      <p:ext uri="{BB962C8B-B14F-4D97-AF65-F5344CB8AC3E}">
        <p14:creationId xmlns:p14="http://schemas.microsoft.com/office/powerpoint/2010/main" val="41972266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The “From Science to Practice” series describes a number of suicide risk and protective factors. No single risk or protective factor on its own causes or protects against suicide.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C66E6B-3782-8944-B8B1-5584C122F0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30502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C66E6B-3782-8944-B8B1-5584C122F0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64172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a:solidFill>
                  <a:schemeClr val="tx1"/>
                </a:solidFill>
                <a:effectLst/>
                <a:latin typeface="+mn-lt"/>
                <a:ea typeface="+mn-ea"/>
                <a:cs typeface="+mn-cs"/>
              </a:rPr>
              <a:t>VA knows that local Veteran leaders know your populations best, and we cannot prevent suicide without local support.</a:t>
            </a:r>
          </a:p>
          <a:p>
            <a:pPr marL="171450" indent="-171450">
              <a:buFont typeface="Arial" panose="020B0604020202020204" pitchFamily="34" charset="0"/>
              <a:buChar char="•"/>
            </a:pPr>
            <a:r>
              <a:rPr lang="en-US" sz="1200" b="0" i="0" u="none" strike="noStrike" kern="1200">
                <a:solidFill>
                  <a:schemeClr val="tx1"/>
                </a:solidFill>
                <a:effectLst/>
                <a:latin typeface="+mn-lt"/>
                <a:ea typeface="+mn-ea"/>
                <a:cs typeface="+mn-cs"/>
              </a:rPr>
              <a:t>Your voice and local expertise in reaching your peers, their families, and their caregivers in your community is invaluable.</a:t>
            </a:r>
          </a:p>
          <a:p>
            <a:pPr marL="171450" indent="-171450">
              <a:buFont typeface="Arial" panose="020B0604020202020204" pitchFamily="34" charset="0"/>
              <a:buChar char="•"/>
            </a:pPr>
            <a:r>
              <a:rPr lang="en-US" sz="1200" b="0" i="0" u="none" strike="noStrike" kern="1200">
                <a:solidFill>
                  <a:schemeClr val="tx1"/>
                </a:solidFill>
                <a:effectLst/>
                <a:latin typeface="+mn-lt"/>
                <a:ea typeface="+mn-ea"/>
                <a:cs typeface="+mn-cs"/>
              </a:rPr>
              <a:t>Reaching Veterans where they live, work, and thrive requires collaborative community leaders like you.</a:t>
            </a:r>
          </a:p>
          <a:p>
            <a:pPr marL="628650" lvl="1" indent="-171450">
              <a:buFont typeface="Arial" panose="020B0604020202020204" pitchFamily="34" charset="0"/>
              <a:buChar char="•"/>
            </a:pPr>
            <a:r>
              <a:rPr lang="en-US" sz="1200" b="0" i="0" u="none" strike="noStrike" kern="1200">
                <a:solidFill>
                  <a:schemeClr val="tx1"/>
                </a:solidFill>
                <a:effectLst/>
                <a:latin typeface="+mn-lt"/>
                <a:ea typeface="+mn-ea"/>
                <a:cs typeface="+mn-cs"/>
              </a:rPr>
              <a:t>You know the risk and protective factors of your community.</a:t>
            </a:r>
          </a:p>
          <a:p>
            <a:pPr marL="628650" lvl="1" indent="-171450">
              <a:buFont typeface="Arial" panose="020B0604020202020204" pitchFamily="34" charset="0"/>
              <a:buChar char="•"/>
            </a:pPr>
            <a:r>
              <a:rPr lang="en-US" sz="1200" b="0" i="0" u="none" strike="noStrike" kern="1200">
                <a:solidFill>
                  <a:schemeClr val="tx1"/>
                </a:solidFill>
                <a:effectLst/>
                <a:latin typeface="+mn-lt"/>
                <a:ea typeface="+mn-ea"/>
                <a:cs typeface="+mn-cs"/>
              </a:rPr>
              <a:t>You know your community’s natural strengths and areas for improvement.</a:t>
            </a:r>
          </a:p>
          <a:p>
            <a:pPr marL="628650" lvl="1" indent="-171450">
              <a:buFont typeface="Arial" panose="020B0604020202020204" pitchFamily="34" charset="0"/>
              <a:buChar char="•"/>
            </a:pPr>
            <a:r>
              <a:rPr lang="en-US" sz="1200" b="0" i="0" u="none" strike="noStrike" kern="1200">
                <a:solidFill>
                  <a:schemeClr val="tx1"/>
                </a:solidFill>
                <a:effectLst/>
                <a:latin typeface="+mn-lt"/>
                <a:ea typeface="+mn-ea"/>
                <a:cs typeface="+mn-cs"/>
              </a:rPr>
              <a:t>You know popular organizations in your area that may be open to suicide prevention partnerships.</a:t>
            </a:r>
          </a:p>
          <a:p>
            <a:pPr marL="628650" lvl="1" indent="-171450">
              <a:buFont typeface="Arial" panose="020B0604020202020204" pitchFamily="34" charset="0"/>
              <a:buChar char="•"/>
            </a:pPr>
            <a:r>
              <a:rPr lang="en-US" sz="1200" b="0" i="0" u="none" strike="noStrike" kern="1200">
                <a:solidFill>
                  <a:schemeClr val="tx1"/>
                </a:solidFill>
                <a:effectLst/>
                <a:latin typeface="+mn-lt"/>
                <a:ea typeface="+mn-ea"/>
                <a:cs typeface="+mn-cs"/>
              </a:rPr>
              <a:t>You know your local data, research, and best practices.</a:t>
            </a:r>
          </a:p>
          <a:p>
            <a:pPr marL="171450" indent="-171450">
              <a:buFont typeface="Arial" panose="020B0604020202020204" pitchFamily="34" charset="0"/>
              <a:buChar char="•"/>
            </a:pPr>
            <a:r>
              <a:rPr lang="en-US" sz="1200" b="0" i="0" u="none" strike="noStrike" kern="1200">
                <a:solidFill>
                  <a:schemeClr val="tx1"/>
                </a:solidFill>
                <a:effectLst/>
                <a:latin typeface="+mn-lt"/>
                <a:ea typeface="+mn-ea"/>
                <a:cs typeface="+mn-cs"/>
              </a:rPr>
              <a:t>We also know that local Veteran leaders create a sustainable future for Together with Veterans, so efforts can continue to be carried out by the community in the future.</a:t>
            </a:r>
          </a:p>
          <a:p>
            <a:pPr marL="171450" indent="-171450">
              <a:buFont typeface="Arial" panose="020B0604020202020204" pitchFamily="34" charset="0"/>
              <a:buChar char="•"/>
            </a:pPr>
            <a:r>
              <a:rPr lang="en-US" sz="1200" b="0" i="0" u="none" strike="noStrike" kern="1200">
                <a:solidFill>
                  <a:schemeClr val="tx1"/>
                </a:solidFill>
                <a:effectLst/>
                <a:latin typeface="+mn-lt"/>
                <a:ea typeface="+mn-ea"/>
                <a:cs typeface="+mn-cs"/>
              </a:rPr>
              <a:t>We are grateful for your guidance and initiative in advancing our shared goal of suicide prevention and ability to generate impactful change.</a:t>
            </a:r>
          </a:p>
          <a:p>
            <a:pPr marL="171450" indent="-171450">
              <a:buFont typeface="Arial" panose="020B0604020202020204" pitchFamily="34" charset="0"/>
              <a:buChar char="•"/>
            </a:pPr>
            <a:r>
              <a:rPr lang="en-US" sz="1200" b="0" i="0" u="none" strike="noStrike" kern="1200">
                <a:solidFill>
                  <a:schemeClr val="tx1"/>
                </a:solidFill>
                <a:effectLst/>
                <a:latin typeface="+mn-lt"/>
                <a:ea typeface="+mn-ea"/>
                <a:cs typeface="+mn-cs"/>
              </a:rPr>
              <a:t>The Suicide Prevention Program strives to equip leaders at different levels – and in different roles – with the ability to advance our shared goals. Please let me know if there is anything I can do to better support your efforts.</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AFFB24-B8A4-EA42-95ED-20B1F98629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21815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TRAIN: </a:t>
            </a:r>
            <a:r>
              <a:rPr lang="en-US" sz="1200" kern="1200">
                <a:solidFill>
                  <a:schemeClr val="tx1"/>
                </a:solidFill>
                <a:effectLst/>
                <a:latin typeface="+mn-lt"/>
                <a:ea typeface="+mn-ea"/>
                <a:cs typeface="+mn-cs"/>
              </a:rPr>
              <a:t>TRAIN is a national learning network Public Health Foundation (PHF) that provides quality training opportunities to over 1.8 million professionals who protect and improve the public's health. More information is available at </a:t>
            </a:r>
            <a:r>
              <a:rPr lang="en-US" sz="1200" u="sng" kern="1200">
                <a:solidFill>
                  <a:schemeClr val="tx1"/>
                </a:solidFill>
                <a:effectLst/>
                <a:latin typeface="+mn-lt"/>
                <a:ea typeface="+mn-ea"/>
                <a:cs typeface="+mn-cs"/>
                <a:hlinkClick r:id="rId3"/>
              </a:rPr>
              <a:t>https://www.train.org/</a:t>
            </a:r>
            <a:r>
              <a:rPr lang="en-US" sz="1200" kern="1200">
                <a:solidFill>
                  <a:schemeClr val="tx1"/>
                </a:solidFill>
                <a:effectLst/>
                <a:latin typeface="+mn-lt"/>
                <a:ea typeface="+mn-ea"/>
                <a:cs typeface="+mn-cs"/>
              </a:rPr>
              <a:t>.</a:t>
            </a:r>
          </a:p>
          <a:p>
            <a:endParaRPr lang="en-US"/>
          </a:p>
          <a:p>
            <a:r>
              <a:rPr lang="en-US">
                <a:hlinkClick r:id="rId4"/>
              </a:rPr>
              <a:t>Suicide Prevention Courses: https://www.train.org/main/search?type=course&amp;query=suicide</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9B73F7-48C1-6846-9B3F-8D3BA533F6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8794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4A4A06-1A74-4386-BF85-8E0EA046A9C4}" type="slidenum">
              <a:rPr lang="en-US" smtClean="0"/>
              <a:t>7</a:t>
            </a:fld>
            <a:endParaRPr lang="en-US"/>
          </a:p>
        </p:txBody>
      </p:sp>
    </p:spTree>
    <p:extLst>
      <p:ext uri="{BB962C8B-B14F-4D97-AF65-F5344CB8AC3E}">
        <p14:creationId xmlns:p14="http://schemas.microsoft.com/office/powerpoint/2010/main" val="3671464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4A4A06-1A74-4386-BF85-8E0EA046A9C4}" type="slidenum">
              <a:rPr lang="en-US" smtClean="0"/>
              <a:t>8</a:t>
            </a:fld>
            <a:endParaRPr lang="en-US"/>
          </a:p>
        </p:txBody>
      </p:sp>
    </p:spTree>
    <p:extLst>
      <p:ext uri="{BB962C8B-B14F-4D97-AF65-F5344CB8AC3E}">
        <p14:creationId xmlns:p14="http://schemas.microsoft.com/office/powerpoint/2010/main" val="2001140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Facilitator Notes:</a:t>
            </a:r>
          </a:p>
          <a:p>
            <a:endParaRPr lang="en-US" dirty="0">
              <a:cs typeface="Calibri"/>
            </a:endParaRPr>
          </a:p>
          <a:p>
            <a:r>
              <a:rPr lang="en-US" b="1" dirty="0">
                <a:cs typeface="Calibri"/>
              </a:rPr>
              <a:t>Suicide data, such as that presented in the 2020 National Veteran Suicide Prevention Annual Report, is an integral part of VA’s public health strategy and enables VA to tailor suicide prevention initiatives for different populations.</a:t>
            </a:r>
          </a:p>
          <a:p>
            <a:pPr marL="171450" indent="-171450">
              <a:buFont typeface="Arial" panose="020B0604020202020204" pitchFamily="34" charset="0"/>
              <a:buChar char="•"/>
            </a:pPr>
            <a:r>
              <a:rPr lang="en-US" dirty="0">
                <a:cs typeface="Calibri"/>
              </a:rPr>
              <a:t>This year’s report suggests that the steps the VA has taken to prevent suicide have made an impact. However, there is still much work to be done.</a:t>
            </a:r>
          </a:p>
          <a:p>
            <a:pPr marL="171450" indent="-171450">
              <a:buFont typeface="Arial" panose="020B0604020202020204" pitchFamily="34" charset="0"/>
              <a:buChar char="•"/>
            </a:pPr>
            <a:r>
              <a:rPr lang="en-US" dirty="0">
                <a:cs typeface="Calibri"/>
              </a:rPr>
              <a:t>VA continues to reach out to our nation’s health systems and communities to build a network that can benefit both Veterans and the general public. </a:t>
            </a:r>
          </a:p>
          <a:p>
            <a:pPr marL="171450" indent="-171450">
              <a:buFont typeface="Arial" panose="020B0604020202020204" pitchFamily="34" charset="0"/>
              <a:buChar char="•"/>
            </a:pPr>
            <a:r>
              <a:rPr lang="en-US" dirty="0">
                <a:cs typeface="Calibri"/>
              </a:rPr>
              <a:t>The report uses the most recent and comprehensive information regarding Veteran suicide, including data updates from the Department of Defense and Centers for Disease Control and Prevention and regarding the Veteran population, using VetPop2018. Consequently, the present report provides the definitive current information on Veteran suicide from 2005-2018.</a:t>
            </a:r>
          </a:p>
          <a:p>
            <a:endParaRPr lang="en-US" dirty="0">
              <a:cs typeface="Calibri"/>
            </a:endParaRPr>
          </a:p>
          <a:p>
            <a:r>
              <a:rPr lang="en-US" sz="1200" b="1" i="0" u="none" strike="noStrike" kern="1200" baseline="0" dirty="0">
                <a:solidFill>
                  <a:schemeClr val="tx1"/>
                </a:solidFill>
                <a:latin typeface="+mn-lt"/>
                <a:ea typeface="+mn-ea"/>
                <a:cs typeface="+mn-cs"/>
              </a:rPr>
              <a:t>As part of VA’s 2020 National Veteran Suicide Prevention Annual Report, VA has released its state-level suicide data, analyzing Veteran suicide data for all 50 states, the District of Columbia, Puerto Rico, and the U.S. island territories. Collectively, the state data sheets underscore the fact that suicide is a serious public health concern that affects communities in every state. </a:t>
            </a: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These state data sheets are part of VA’s comprehensive analysis of Veteran suicide data from 2005 to 2018. In the analysis, VA examined suicide rates for Veterans and non-Veterans, and drew comparisons between the groups. </a:t>
            </a:r>
          </a:p>
        </p:txBody>
      </p:sp>
      <p:sp>
        <p:nvSpPr>
          <p:cNvPr id="4" name="Slide Number Placeholder 3"/>
          <p:cNvSpPr>
            <a:spLocks noGrp="1"/>
          </p:cNvSpPr>
          <p:nvPr>
            <p:ph type="sldNum" sz="quarter" idx="5"/>
          </p:nvPr>
        </p:nvSpPr>
        <p:spPr/>
        <p:txBody>
          <a:bodyPr/>
          <a:lstStyle/>
          <a:p>
            <a:fld id="{4C9B73F7-48C1-6846-9B3F-8D3BA533F650}" type="slidenum">
              <a:rPr lang="en-US" smtClean="0"/>
              <a:t>10</a:t>
            </a:fld>
            <a:endParaRPr lang="en-US"/>
          </a:p>
        </p:txBody>
      </p:sp>
    </p:spTree>
    <p:extLst>
      <p:ext uri="{BB962C8B-B14F-4D97-AF65-F5344CB8AC3E}">
        <p14:creationId xmlns:p14="http://schemas.microsoft.com/office/powerpoint/2010/main" val="2470479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6,261 Veterans died by Suicide in 2019 compared with 6,660 in 2018</a:t>
            </a:r>
          </a:p>
          <a:p>
            <a:endParaRPr lang="en-US" sz="1200" b="0" i="0" u="none" strike="noStrike" kern="1200" baseline="0">
              <a:solidFill>
                <a:schemeClr val="tx1"/>
              </a:solidFill>
              <a:latin typeface="+mn-lt"/>
              <a:ea typeface="+mn-ea"/>
              <a:cs typeface="+mn-cs"/>
            </a:endParaRPr>
          </a:p>
          <a:p>
            <a:r>
              <a:rPr lang="en-US" sz="1200" b="0" i="0" u="none" strike="noStrike" kern="1200" baseline="0">
                <a:solidFill>
                  <a:schemeClr val="tx1"/>
                </a:solidFill>
                <a:latin typeface="+mn-lt"/>
                <a:ea typeface="+mn-ea"/>
                <a:cs typeface="+mn-cs"/>
              </a:rPr>
              <a:t>Veterans accounted for 5,989 suicides in 2001, which represented 20.2% of suicides among U.S. adults in 2001; and 6,261 suicides in 2019, which, by comparison, represented 13.7% of suicides among U.S. adults in 2019. Veterans ages 55-74 were the largest population subgroup; they accounted for </a:t>
            </a:r>
            <a:r>
              <a:rPr lang="en-US"/>
              <a:t>38.4</a:t>
            </a:r>
            <a:r>
              <a:rPr lang="en-US" sz="1200" b="0" i="0" u="none" strike="noStrike" kern="1200" baseline="0">
                <a:solidFill>
                  <a:schemeClr val="tx1"/>
                </a:solidFill>
                <a:latin typeface="+mn-lt"/>
                <a:ea typeface="+mn-ea"/>
                <a:cs typeface="+mn-cs"/>
              </a:rPr>
              <a:t>% of Veteran suicide deaths in 2019.</a:t>
            </a:r>
            <a:r>
              <a:rPr lang="en-US"/>
              <a:t> </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044A4A06-1A74-4386-BF85-8E0EA046A9C4}" type="slidenum">
              <a:rPr lang="en-US" smtClean="0"/>
              <a:t>11</a:t>
            </a:fld>
            <a:endParaRPr lang="en-US"/>
          </a:p>
        </p:txBody>
      </p:sp>
    </p:spTree>
    <p:extLst>
      <p:ext uri="{BB962C8B-B14F-4D97-AF65-F5344CB8AC3E}">
        <p14:creationId xmlns:p14="http://schemas.microsoft.com/office/powerpoint/2010/main" val="1505739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From 2018 to 2019, changes in age- and sex-adjusted suicide mortality rates: Veterans - 7.2% decrease, Non-Veteran US adults</a:t>
            </a:r>
            <a:r>
              <a:rPr lang="en-US" sz="1200">
                <a:solidFill>
                  <a:prstClr val="black"/>
                </a:solidFill>
                <a:latin typeface="+mn-lt"/>
              </a:rPr>
              <a:t> - </a:t>
            </a:r>
            <a:r>
              <a:rPr kumimoji="0" lang="en-US" sz="1200" b="0" i="0" u="none" strike="noStrike" kern="1200" cap="none" spc="0" normalizeH="0" baseline="0" noProof="0">
                <a:ln>
                  <a:noFill/>
                </a:ln>
                <a:solidFill>
                  <a:prstClr val="black"/>
                </a:solidFill>
                <a:effectLst/>
                <a:uLnTx/>
                <a:uFillTx/>
                <a:latin typeface="+mn-lt"/>
                <a:ea typeface="+mn-ea"/>
                <a:cs typeface="+mn-cs"/>
              </a:rPr>
              <a:t>1.8% decrease </a:t>
            </a:r>
          </a:p>
          <a:p>
            <a:endParaRPr lang="en-US" sz="1200" b="0" i="0" u="none" strike="noStrike" kern="1200" baseline="0">
              <a:solidFill>
                <a:schemeClr val="tx1"/>
              </a:solidFill>
              <a:latin typeface="+mn-lt"/>
              <a:ea typeface="+mn-ea"/>
              <a:cs typeface="+mn-cs"/>
            </a:endParaRPr>
          </a:p>
          <a:p>
            <a:endParaRPr lang="en-US" sz="1200" b="0" i="0" u="none" strike="noStrike" kern="1200" baseline="0">
              <a:solidFill>
                <a:schemeClr val="tx1"/>
              </a:solidFill>
              <a:latin typeface="+mn-lt"/>
              <a:ea typeface="+mn-ea"/>
              <a:cs typeface="+mn-cs"/>
            </a:endParaRPr>
          </a:p>
          <a:p>
            <a:r>
              <a:rPr lang="en-US" sz="1200" b="0" i="0" u="none" strike="noStrike" kern="1200" baseline="0">
                <a:solidFill>
                  <a:schemeClr val="tx1"/>
                </a:solidFill>
                <a:latin typeface="+mn-lt"/>
                <a:ea typeface="+mn-ea"/>
                <a:cs typeface="+mn-cs"/>
              </a:rPr>
              <a:t>From 2001 to 2019, the U.S. </a:t>
            </a:r>
            <a:r>
              <a:rPr lang="en-US"/>
              <a:t>non-Veteran adult </a:t>
            </a:r>
            <a:r>
              <a:rPr lang="en-US" sz="1200" b="0" i="0" u="none" strike="noStrike" kern="1200" baseline="0">
                <a:solidFill>
                  <a:schemeClr val="tx1"/>
                </a:solidFill>
                <a:latin typeface="+mn-lt"/>
                <a:ea typeface="+mn-ea"/>
                <a:cs typeface="+mn-cs"/>
              </a:rPr>
              <a:t>population increased 26.2%, from 186.6 million in 2001 to 235.4 million in 2019. From 2001 to 2019, the Veteran population decreased 23.1%, from 25.7 million in 2001 to 19.8 million in 2019. In this context, from 2001 to 2019, the unadjusted suicide rate among non-Veteran U.S. adults rose 33.0%, from 12.6 per 100,000 in 2001 to 16.8 per 100,000 in 2019. In comparison, the rate among Veterans rose 35.9% from 2001 to 2019, from 23.3 per 100,000 in 2001 to 31.6 per 100,000 in 2019.</a:t>
            </a:r>
            <a:r>
              <a:rPr lang="en-US"/>
              <a:t> </a:t>
            </a:r>
            <a:endParaRPr lang="en-US" sz="1200" b="0" i="0" u="none" strike="noStrike" kern="1200" baseline="0">
              <a:solidFill>
                <a:schemeClr val="tx1"/>
              </a:solidFill>
              <a:latin typeface="+mn-lt"/>
              <a:cs typeface="Calibri"/>
            </a:endParaRPr>
          </a:p>
          <a:p>
            <a:r>
              <a:rPr lang="en-US" sz="1200" b="0" i="0" u="none" strike="noStrike" kern="1200" baseline="0">
                <a:solidFill>
                  <a:schemeClr val="tx1"/>
                </a:solidFill>
                <a:latin typeface="+mn-lt"/>
                <a:ea typeface="+mn-ea"/>
                <a:cs typeface="+mn-cs"/>
              </a:rPr>
              <a:t>In 2019, the unadjusted suicide rates were highest among Veterans ages 18-34 (44.4 per 100,000). The unadjusted rate decreased 12.8% for female Veterans in 2019 compared to 2018, and decreased 3.6% for male Veterans in 2019 compared to 2018. To account for a) differences between the non-Veteran U.S. population and the Veteran population in terms of age and sex, and b) differences across time within the Veteran population, age- and sex-adjusted suicide rates were calculated. Figure indicates that the difference in adjusted rates between Veterans and non-Veterans was highest in 2017, when Veteran adjusted rates were 66.3% greater than those for non-Veteran adults; this differential decreased to 52.3% in 2019</a:t>
            </a:r>
            <a:r>
              <a:rPr lang="en-US"/>
              <a:t> </a:t>
            </a:r>
            <a:endParaRPr lang="en-US">
              <a:cs typeface="Calibri" panose="020F0502020204030204"/>
            </a:endParaRPr>
          </a:p>
          <a:p>
            <a:endParaRPr lang="en-US"/>
          </a:p>
        </p:txBody>
      </p:sp>
      <p:sp>
        <p:nvSpPr>
          <p:cNvPr id="4" name="Slide Number Placeholder 3"/>
          <p:cNvSpPr>
            <a:spLocks noGrp="1"/>
          </p:cNvSpPr>
          <p:nvPr>
            <p:ph type="sldNum" sz="quarter" idx="5"/>
          </p:nvPr>
        </p:nvSpPr>
        <p:spPr/>
        <p:txBody>
          <a:bodyPr/>
          <a:lstStyle/>
          <a:p>
            <a:fld id="{4C9B73F7-48C1-6846-9B3F-8D3BA533F650}" type="slidenum">
              <a:rPr lang="en-US" smtClean="0"/>
              <a:t>12</a:t>
            </a:fld>
            <a:endParaRPr lang="en-US"/>
          </a:p>
        </p:txBody>
      </p:sp>
    </p:spTree>
    <p:extLst>
      <p:ext uri="{BB962C8B-B14F-4D97-AF65-F5344CB8AC3E}">
        <p14:creationId xmlns:p14="http://schemas.microsoft.com/office/powerpoint/2010/main" val="27886276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73721" y="2131620"/>
            <a:ext cx="6109680" cy="1983624"/>
          </a:xfrm>
          <a:prstGeom prst="rect">
            <a:avLst/>
          </a:prstGeom>
        </p:spPr>
        <p:txBody>
          <a:bodyPr anchor="b">
            <a:normAutofit/>
          </a:bodyPr>
          <a:lstStyle>
            <a:lvl1pPr algn="l">
              <a:defRPr sz="4000">
                <a:solidFill>
                  <a:schemeClr val="bg1"/>
                </a:solidFill>
              </a:defRPr>
            </a:lvl1pPr>
          </a:lstStyle>
          <a:p>
            <a:r>
              <a:rPr lang="en-US"/>
              <a:t>Click to edit Master title style</a:t>
            </a:r>
          </a:p>
        </p:txBody>
      </p:sp>
      <p:sp>
        <p:nvSpPr>
          <p:cNvPr id="3" name="Subtitle 2"/>
          <p:cNvSpPr>
            <a:spLocks noGrp="1"/>
          </p:cNvSpPr>
          <p:nvPr>
            <p:ph type="subTitle" idx="1"/>
          </p:nvPr>
        </p:nvSpPr>
        <p:spPr>
          <a:xfrm>
            <a:off x="773721" y="4459463"/>
            <a:ext cx="6109680" cy="1131740"/>
          </a:xfrm>
        </p:spPr>
        <p:txBody>
          <a:bodyPr>
            <a:normAutofit/>
          </a:bodyPr>
          <a:lstStyle>
            <a:lvl1pPr marL="0" indent="0" algn="l">
              <a:buNone/>
              <a:defRPr sz="20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773721" y="5784059"/>
            <a:ext cx="2743200" cy="365125"/>
          </a:xfrm>
          <a:prstGeom prst="rect">
            <a:avLst/>
          </a:prstGeom>
        </p:spPr>
        <p:txBody>
          <a:bodyPr/>
          <a:lstStyle>
            <a:lvl1pPr>
              <a:defRPr sz="1200" i="1">
                <a:solidFill>
                  <a:schemeClr val="bg1"/>
                </a:solidFill>
              </a:defRPr>
            </a:lvl1pPr>
          </a:lstStyle>
          <a:p>
            <a:endParaRPr lang="en-US"/>
          </a:p>
        </p:txBody>
      </p:sp>
      <p:cxnSp>
        <p:nvCxnSpPr>
          <p:cNvPr id="9" name="Straight Connector 8">
            <a:extLst>
              <a:ext uri="{FF2B5EF4-FFF2-40B4-BE49-F238E27FC236}">
                <a16:creationId xmlns:a16="http://schemas.microsoft.com/office/drawing/2014/main" id="{447B3BEB-1174-1B42-B9AC-4E46D655D84B}"/>
              </a:ext>
            </a:extLst>
          </p:cNvPr>
          <p:cNvCxnSpPr>
            <a:cxnSpLocks/>
          </p:cNvCxnSpPr>
          <p:nvPr userDrawn="1"/>
        </p:nvCxnSpPr>
        <p:spPr>
          <a:xfrm>
            <a:off x="805274" y="4255558"/>
            <a:ext cx="3641576" cy="0"/>
          </a:xfrm>
          <a:prstGeom prst="line">
            <a:avLst/>
          </a:prstGeom>
          <a:ln w="44450">
            <a:solidFill>
              <a:srgbClr val="0194D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1191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defTabSz="457200"/>
            <a:fld id="{D983F1FA-211D-3044-9E35-958DFBC26156}" type="slidenum">
              <a:rPr lang="en-US" smtClean="0">
                <a:solidFill>
                  <a:prstClr val="white"/>
                </a:solidFill>
              </a:rPr>
              <a:pPr defTabSz="457200"/>
              <a:t>‹#›</a:t>
            </a:fld>
            <a:endParaRPr lang="en-US">
              <a:solidFill>
                <a:prstClr val="white"/>
              </a:solidFill>
            </a:endParaRPr>
          </a:p>
        </p:txBody>
      </p:sp>
      <p:sp>
        <p:nvSpPr>
          <p:cNvPr id="4" name="Rectangle 3"/>
          <p:cNvSpPr/>
          <p:nvPr userDrawn="1"/>
        </p:nvSpPr>
        <p:spPr>
          <a:xfrm>
            <a:off x="0" y="-76200"/>
            <a:ext cx="12192000" cy="731520"/>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457200"/>
            <a:endParaRPr lang="en-US" sz="1800">
              <a:solidFill>
                <a:prstClr val="white"/>
              </a:solidFill>
            </a:endParaRPr>
          </a:p>
        </p:txBody>
      </p:sp>
      <p:sp>
        <p:nvSpPr>
          <p:cNvPr id="5" name="Title 1"/>
          <p:cNvSpPr>
            <a:spLocks noGrp="1"/>
          </p:cNvSpPr>
          <p:nvPr>
            <p:ph type="title" hasCustomPrompt="1"/>
          </p:nvPr>
        </p:nvSpPr>
        <p:spPr>
          <a:xfrm>
            <a:off x="29072" y="985808"/>
            <a:ext cx="12192000" cy="731520"/>
          </a:xfrm>
        </p:spPr>
        <p:txBody>
          <a:bodyPr>
            <a:normAutofit/>
          </a:bodyPr>
          <a:lstStyle>
            <a:lvl1pPr>
              <a:defRPr b="1" baseline="0">
                <a:solidFill>
                  <a:schemeClr val="bg1"/>
                </a:solidFill>
              </a:defRPr>
            </a:lvl1pPr>
          </a:lstStyle>
          <a:p>
            <a:r>
              <a:rPr lang="en-US" sz="3600"/>
              <a:t>Agenda</a:t>
            </a:r>
            <a:endParaRPr lang="en-US" sz="3600" u="sng"/>
          </a:p>
        </p:txBody>
      </p:sp>
      <p:sp>
        <p:nvSpPr>
          <p:cNvPr id="6" name="TextBox 5"/>
          <p:cNvSpPr txBox="1"/>
          <p:nvPr userDrawn="1"/>
        </p:nvSpPr>
        <p:spPr>
          <a:xfrm>
            <a:off x="441832" y="1659466"/>
            <a:ext cx="11308337" cy="369332"/>
          </a:xfrm>
          <a:prstGeom prst="rect">
            <a:avLst/>
          </a:prstGeom>
          <a:solidFill>
            <a:srgbClr val="00B0F0"/>
          </a:solidFill>
        </p:spPr>
        <p:txBody>
          <a:bodyPr wrap="square" lIns="91440" tIns="45720" rIns="91440" bIns="45720" rtlCol="0">
            <a:spAutoFit/>
          </a:bodyPr>
          <a:lstStyle/>
          <a:p>
            <a:endParaRPr lang="en-US" sz="1800">
              <a:solidFill>
                <a:srgbClr val="000000"/>
              </a:solidFill>
            </a:endParaRPr>
          </a:p>
        </p:txBody>
      </p:sp>
      <p:sp>
        <p:nvSpPr>
          <p:cNvPr id="7" name="TextBox 6"/>
          <p:cNvSpPr txBox="1"/>
          <p:nvPr userDrawn="1"/>
        </p:nvSpPr>
        <p:spPr>
          <a:xfrm>
            <a:off x="863591" y="2749897"/>
            <a:ext cx="10522964" cy="861774"/>
          </a:xfrm>
          <a:prstGeom prst="rect">
            <a:avLst/>
          </a:prstGeom>
          <a:noFill/>
        </p:spPr>
        <p:txBody>
          <a:bodyPr wrap="square" lIns="91440" tIns="45720" rIns="91440" bIns="45720" rtlCol="0" anchor="ctr">
            <a:spAutoFit/>
          </a:bodyPr>
          <a:lstStyle/>
          <a:p>
            <a:pPr marL="0" lvl="1" indent="-342900">
              <a:spcBef>
                <a:spcPts val="1200"/>
              </a:spcBef>
              <a:buFont typeface="+mj-lt"/>
              <a:buAutoNum type="arabicPeriod"/>
            </a:pPr>
            <a:r>
              <a:rPr lang="en-US" sz="2000" b="1">
                <a:solidFill>
                  <a:srgbClr val="000000"/>
                </a:solidFill>
              </a:rPr>
              <a:t>Good News Story</a:t>
            </a:r>
          </a:p>
          <a:p>
            <a:pPr marL="0" lvl="1">
              <a:spcBef>
                <a:spcPts val="1200"/>
              </a:spcBef>
            </a:pPr>
            <a:endParaRPr lang="en-US" sz="2000" b="1">
              <a:solidFill>
                <a:srgbClr val="000000"/>
              </a:solidFill>
            </a:endParaRPr>
          </a:p>
        </p:txBody>
      </p:sp>
    </p:spTree>
    <p:extLst>
      <p:ext uri="{BB962C8B-B14F-4D97-AF65-F5344CB8AC3E}">
        <p14:creationId xmlns:p14="http://schemas.microsoft.com/office/powerpoint/2010/main" val="8590674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defTabSz="457200"/>
            <a:fld id="{D983F1FA-211D-3044-9E35-958DFBC26156}" type="slidenum">
              <a:rPr lang="en-US" smtClean="0">
                <a:solidFill>
                  <a:prstClr val="white"/>
                </a:solidFill>
              </a:rPr>
              <a:pPr defTabSz="457200"/>
              <a:t>‹#›</a:t>
            </a:fld>
            <a:endParaRPr lang="en-US">
              <a:solidFill>
                <a:prstClr val="white"/>
              </a:solidFill>
            </a:endParaRPr>
          </a:p>
        </p:txBody>
      </p:sp>
      <p:sp>
        <p:nvSpPr>
          <p:cNvPr id="4" name="Rectangle 3"/>
          <p:cNvSpPr/>
          <p:nvPr userDrawn="1"/>
        </p:nvSpPr>
        <p:spPr>
          <a:xfrm>
            <a:off x="0" y="-76200"/>
            <a:ext cx="12192000" cy="731520"/>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457200"/>
            <a:endParaRPr lang="en-US" sz="1800">
              <a:solidFill>
                <a:prstClr val="white"/>
              </a:solidFill>
            </a:endParaRPr>
          </a:p>
        </p:txBody>
      </p:sp>
      <p:sp>
        <p:nvSpPr>
          <p:cNvPr id="5" name="Title 1"/>
          <p:cNvSpPr>
            <a:spLocks noGrp="1"/>
          </p:cNvSpPr>
          <p:nvPr>
            <p:ph type="title" hasCustomPrompt="1"/>
          </p:nvPr>
        </p:nvSpPr>
        <p:spPr>
          <a:xfrm>
            <a:off x="0" y="-76200"/>
            <a:ext cx="12192000" cy="731520"/>
          </a:xfrm>
        </p:spPr>
        <p:txBody>
          <a:bodyPr>
            <a:normAutofit/>
          </a:bodyPr>
          <a:lstStyle>
            <a:lvl1pPr>
              <a:defRPr b="1" baseline="0">
                <a:solidFill>
                  <a:schemeClr val="bg1"/>
                </a:solidFill>
              </a:defRPr>
            </a:lvl1pPr>
          </a:lstStyle>
          <a:p>
            <a:r>
              <a:rPr lang="en-US" sz="3600"/>
              <a:t>Click to edit Slide Master Style</a:t>
            </a:r>
            <a:endParaRPr lang="en-US" sz="3600" u="sng"/>
          </a:p>
        </p:txBody>
      </p:sp>
    </p:spTree>
    <p:extLst>
      <p:ext uri="{BB962C8B-B14F-4D97-AF65-F5344CB8AC3E}">
        <p14:creationId xmlns:p14="http://schemas.microsoft.com/office/powerpoint/2010/main" val="41768025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Slide Number Placeholder 5"/>
          <p:cNvSpPr txBox="1">
            <a:spLocks/>
          </p:cNvSpPr>
          <p:nvPr userDrawn="1"/>
        </p:nvSpPr>
        <p:spPr>
          <a:xfrm>
            <a:off x="9250441" y="6400233"/>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983F1FA-211D-3044-9E35-958DFBC26156}" type="slidenum">
              <a:rPr lang="en-US" sz="1200" smtClean="0">
                <a:solidFill>
                  <a:prstClr val="white"/>
                </a:solidFill>
              </a:rPr>
              <a:pPr/>
              <a:t>‹#›</a:t>
            </a:fld>
            <a:endParaRPr lang="en-US" sz="1200">
              <a:solidFill>
                <a:prstClr val="white"/>
              </a:solidFill>
            </a:endParaRPr>
          </a:p>
        </p:txBody>
      </p:sp>
    </p:spTree>
    <p:extLst>
      <p:ext uri="{BB962C8B-B14F-4D97-AF65-F5344CB8AC3E}">
        <p14:creationId xmlns:p14="http://schemas.microsoft.com/office/powerpoint/2010/main" val="9399146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990601"/>
            <a:ext cx="10972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D983F1FA-211D-3044-9E35-958DFBC26156}" type="slidenum">
              <a:rPr lang="en-US" smtClean="0">
                <a:solidFill>
                  <a:prstClr val="white"/>
                </a:solidFill>
              </a:rPr>
              <a:pPr/>
              <a:t>‹#›</a:t>
            </a:fld>
            <a:endParaRPr lang="en-US">
              <a:solidFill>
                <a:prstClr val="white"/>
              </a:solidFill>
            </a:endParaRPr>
          </a:p>
        </p:txBody>
      </p:sp>
      <p:sp>
        <p:nvSpPr>
          <p:cNvPr id="5" name="Rectangle 4"/>
          <p:cNvSpPr/>
          <p:nvPr userDrawn="1"/>
        </p:nvSpPr>
        <p:spPr>
          <a:xfrm>
            <a:off x="0" y="-76200"/>
            <a:ext cx="12192000" cy="731520"/>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457200"/>
            <a:endParaRPr lang="en-US" sz="1800">
              <a:solidFill>
                <a:prstClr val="white"/>
              </a:solidFill>
            </a:endParaRPr>
          </a:p>
        </p:txBody>
      </p:sp>
      <p:sp>
        <p:nvSpPr>
          <p:cNvPr id="7" name="Title 1"/>
          <p:cNvSpPr>
            <a:spLocks noGrp="1"/>
          </p:cNvSpPr>
          <p:nvPr>
            <p:ph type="title" hasCustomPrompt="1"/>
          </p:nvPr>
        </p:nvSpPr>
        <p:spPr>
          <a:xfrm>
            <a:off x="0" y="-76200"/>
            <a:ext cx="12192000" cy="731520"/>
          </a:xfrm>
        </p:spPr>
        <p:txBody>
          <a:bodyPr>
            <a:normAutofit/>
          </a:bodyPr>
          <a:lstStyle>
            <a:lvl1pPr>
              <a:defRPr b="1" baseline="0">
                <a:solidFill>
                  <a:schemeClr val="bg1"/>
                </a:solidFill>
              </a:defRPr>
            </a:lvl1pPr>
          </a:lstStyle>
          <a:p>
            <a:r>
              <a:rPr lang="en-US" sz="3600"/>
              <a:t>Click to edit Slide Master Style</a:t>
            </a:r>
            <a:endParaRPr lang="en-US" sz="3600" u="sng"/>
          </a:p>
        </p:txBody>
      </p:sp>
    </p:spTree>
    <p:extLst>
      <p:ext uri="{BB962C8B-B14F-4D97-AF65-F5344CB8AC3E}">
        <p14:creationId xmlns:p14="http://schemas.microsoft.com/office/powerpoint/2010/main" val="20086832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983F1FA-211D-3044-9E35-958DFBC26156}" type="slidenum">
              <a:rPr lang="en-US" smtClean="0">
                <a:solidFill>
                  <a:prstClr val="white"/>
                </a:solidFill>
              </a:rPr>
              <a:pPr/>
              <a:t>‹#›</a:t>
            </a:fld>
            <a:endParaRPr lang="en-US">
              <a:solidFill>
                <a:prstClr val="white"/>
              </a:solidFill>
            </a:endParaRPr>
          </a:p>
        </p:txBody>
      </p:sp>
      <p:sp>
        <p:nvSpPr>
          <p:cNvPr id="4" name="Rectangle 3"/>
          <p:cNvSpPr/>
          <p:nvPr userDrawn="1"/>
        </p:nvSpPr>
        <p:spPr>
          <a:xfrm>
            <a:off x="0" y="-76200"/>
            <a:ext cx="12192000" cy="731520"/>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457200"/>
            <a:endParaRPr lang="en-US" sz="1800">
              <a:solidFill>
                <a:prstClr val="white"/>
              </a:solidFill>
            </a:endParaRPr>
          </a:p>
        </p:txBody>
      </p:sp>
      <p:sp>
        <p:nvSpPr>
          <p:cNvPr id="6" name="Title 1"/>
          <p:cNvSpPr>
            <a:spLocks noGrp="1"/>
          </p:cNvSpPr>
          <p:nvPr>
            <p:ph type="title" hasCustomPrompt="1"/>
          </p:nvPr>
        </p:nvSpPr>
        <p:spPr>
          <a:xfrm>
            <a:off x="0" y="-76200"/>
            <a:ext cx="12192000" cy="731520"/>
          </a:xfrm>
        </p:spPr>
        <p:txBody>
          <a:bodyPr>
            <a:normAutofit/>
          </a:bodyPr>
          <a:lstStyle>
            <a:lvl1pPr>
              <a:defRPr b="1" baseline="0">
                <a:solidFill>
                  <a:schemeClr val="bg1"/>
                </a:solidFill>
              </a:defRPr>
            </a:lvl1pPr>
          </a:lstStyle>
          <a:p>
            <a:r>
              <a:rPr lang="en-US" sz="3600"/>
              <a:t>Click to edit Slide Master Style</a:t>
            </a:r>
            <a:endParaRPr lang="en-US" sz="3600" u="sng"/>
          </a:p>
        </p:txBody>
      </p:sp>
    </p:spTree>
    <p:extLst>
      <p:ext uri="{BB962C8B-B14F-4D97-AF65-F5344CB8AC3E}">
        <p14:creationId xmlns:p14="http://schemas.microsoft.com/office/powerpoint/2010/main" val="14274935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142"/>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857" y="273056"/>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106"/>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D983F1FA-211D-3044-9E35-958DFBC26156}"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6218624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D983F1FA-211D-3044-9E35-958DFBC26156}"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5120687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D983F1FA-211D-3044-9E35-958DFBC26156}"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2234537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defTabSz="457200"/>
            <a:fld id="{D983F1FA-211D-3044-9E35-958DFBC26156}" type="slidenum">
              <a:rPr lang="en-US" smtClean="0">
                <a:solidFill>
                  <a:prstClr val="white"/>
                </a:solidFill>
              </a:rPr>
              <a:pPr defTabSz="457200"/>
              <a:t>‹#›</a:t>
            </a:fld>
            <a:endParaRPr lang="en-US">
              <a:solidFill>
                <a:prstClr val="white"/>
              </a:solidFill>
            </a:endParaRPr>
          </a:p>
        </p:txBody>
      </p:sp>
    </p:spTree>
    <p:extLst>
      <p:ext uri="{BB962C8B-B14F-4D97-AF65-F5344CB8AC3E}">
        <p14:creationId xmlns:p14="http://schemas.microsoft.com/office/powerpoint/2010/main" val="39677577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826452"/>
            <a:ext cx="5157787" cy="57677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466608"/>
            <a:ext cx="5157787" cy="31851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826452"/>
            <a:ext cx="5183188" cy="57677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2" y="2466608"/>
            <a:ext cx="5183188" cy="31851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ACD12D91-5F71-FE4F-A594-B9667DC21877}" type="slidenum">
              <a:rPr lang="en-US" smtClean="0"/>
              <a:t>‹#›</a:t>
            </a:fld>
            <a:endParaRPr lang="en-US"/>
          </a:p>
        </p:txBody>
      </p:sp>
      <p:sp>
        <p:nvSpPr>
          <p:cNvPr id="11" name="Title 1">
            <a:extLst>
              <a:ext uri="{FF2B5EF4-FFF2-40B4-BE49-F238E27FC236}">
                <a16:creationId xmlns:a16="http://schemas.microsoft.com/office/drawing/2014/main" id="{355BCD1B-3815-C342-9679-E1E92B1E76FD}"/>
              </a:ext>
            </a:extLst>
          </p:cNvPr>
          <p:cNvSpPr>
            <a:spLocks noGrp="1"/>
          </p:cNvSpPr>
          <p:nvPr>
            <p:ph type="title"/>
          </p:nvPr>
        </p:nvSpPr>
        <p:spPr>
          <a:xfrm>
            <a:off x="839788" y="648678"/>
            <a:ext cx="10515600" cy="1049949"/>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394014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648294"/>
            <a:ext cx="10515600" cy="1051256"/>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39383"/>
            <a:ext cx="10515600" cy="39306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ACD12D91-5F71-FE4F-A594-B9667DC21877}" type="slidenum">
              <a:rPr lang="en-US" smtClean="0"/>
              <a:t>‹#›</a:t>
            </a:fld>
            <a:endParaRPr lang="en-US"/>
          </a:p>
        </p:txBody>
      </p:sp>
    </p:spTree>
    <p:extLst>
      <p:ext uri="{BB962C8B-B14F-4D97-AF65-F5344CB8AC3E}">
        <p14:creationId xmlns:p14="http://schemas.microsoft.com/office/powerpoint/2010/main" val="887325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597877"/>
            <a:ext cx="10515600" cy="921437"/>
          </a:xfrm>
        </p:spPr>
        <p:txBody>
          <a:bodyPr/>
          <a:lstStyle/>
          <a:p>
            <a:r>
              <a:rPr lang="en-US"/>
              <a:t>Click to edit Master title style</a:t>
            </a:r>
          </a:p>
        </p:txBody>
      </p:sp>
      <p:sp>
        <p:nvSpPr>
          <p:cNvPr id="3" name="Content Placeholder 2"/>
          <p:cNvSpPr>
            <a:spLocks noGrp="1"/>
          </p:cNvSpPr>
          <p:nvPr>
            <p:ph sz="half" idx="1"/>
          </p:nvPr>
        </p:nvSpPr>
        <p:spPr>
          <a:xfrm>
            <a:off x="838200" y="1582619"/>
            <a:ext cx="5181600" cy="41710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82619"/>
            <a:ext cx="5181600" cy="41710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ACD12D91-5F71-FE4F-A594-B9667DC21877}" type="slidenum">
              <a:rPr lang="en-US" smtClean="0"/>
              <a:t>‹#›</a:t>
            </a:fld>
            <a:endParaRPr lang="en-US"/>
          </a:p>
        </p:txBody>
      </p:sp>
    </p:spTree>
    <p:extLst>
      <p:ext uri="{BB962C8B-B14F-4D97-AF65-F5344CB8AC3E}">
        <p14:creationId xmlns:p14="http://schemas.microsoft.com/office/powerpoint/2010/main" val="2592390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3101930"/>
            <a:ext cx="7843227" cy="1702191"/>
          </a:xfrm>
          <a:prstGeom prst="rect">
            <a:avLst/>
          </a:prstGeom>
        </p:spPr>
        <p:txBody>
          <a:bodyPr anchor="t">
            <a:normAutofit/>
          </a:bodyPr>
          <a:lstStyle>
            <a:lvl1pPr>
              <a:defRPr sz="4000">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p:txBody>
          <a:bodyPr/>
          <a:lstStyle/>
          <a:p>
            <a:fld id="{ACD12D91-5F71-FE4F-A594-B9667DC21877}" type="slidenum">
              <a:rPr lang="en-US" smtClean="0"/>
              <a:t>‹#›</a:t>
            </a:fld>
            <a:endParaRPr lang="en-US"/>
          </a:p>
        </p:txBody>
      </p:sp>
      <p:sp>
        <p:nvSpPr>
          <p:cNvPr id="8" name="Subtitle 2">
            <a:extLst>
              <a:ext uri="{FF2B5EF4-FFF2-40B4-BE49-F238E27FC236}">
                <a16:creationId xmlns:a16="http://schemas.microsoft.com/office/drawing/2014/main" id="{156CE847-A648-614F-9D37-EE8537F393F0}"/>
              </a:ext>
            </a:extLst>
          </p:cNvPr>
          <p:cNvSpPr>
            <a:spLocks noGrp="1"/>
          </p:cNvSpPr>
          <p:nvPr>
            <p:ph type="subTitle" idx="1"/>
          </p:nvPr>
        </p:nvSpPr>
        <p:spPr>
          <a:xfrm>
            <a:off x="831851" y="2539222"/>
            <a:ext cx="7843227" cy="499403"/>
          </a:xfrm>
        </p:spPr>
        <p:txBody>
          <a:bodyPr anchor="b">
            <a:normAutofit/>
          </a:bodyPr>
          <a:lstStyle>
            <a:lvl1pPr marL="0" indent="0" algn="l">
              <a:buNone/>
              <a:defRPr sz="20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24200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648277"/>
            <a:ext cx="10515600" cy="1053408"/>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37819"/>
            <a:ext cx="5181600" cy="39291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37819"/>
            <a:ext cx="5181600" cy="39291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ACD12D91-5F71-FE4F-A594-B9667DC21877}" type="slidenum">
              <a:rPr lang="en-US" smtClean="0"/>
              <a:t>‹#›</a:t>
            </a:fld>
            <a:endParaRPr lang="en-US"/>
          </a:p>
        </p:txBody>
      </p:sp>
    </p:spTree>
    <p:extLst>
      <p:ext uri="{BB962C8B-B14F-4D97-AF65-F5344CB8AC3E}">
        <p14:creationId xmlns:p14="http://schemas.microsoft.com/office/powerpoint/2010/main" val="1028734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826452"/>
            <a:ext cx="5157787" cy="5767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466606"/>
            <a:ext cx="5157787" cy="31851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826452"/>
            <a:ext cx="5183188" cy="5767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466606"/>
            <a:ext cx="5183188" cy="31851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ACD12D91-5F71-FE4F-A594-B9667DC21877}" type="slidenum">
              <a:rPr lang="en-US" smtClean="0"/>
              <a:t>‹#›</a:t>
            </a:fld>
            <a:endParaRPr lang="en-US"/>
          </a:p>
        </p:txBody>
      </p:sp>
      <p:sp>
        <p:nvSpPr>
          <p:cNvPr id="11" name="Title 1">
            <a:extLst>
              <a:ext uri="{FF2B5EF4-FFF2-40B4-BE49-F238E27FC236}">
                <a16:creationId xmlns:a16="http://schemas.microsoft.com/office/drawing/2014/main" id="{355BCD1B-3815-C342-9679-E1E92B1E76FD}"/>
              </a:ext>
            </a:extLst>
          </p:cNvPr>
          <p:cNvSpPr>
            <a:spLocks noGrp="1"/>
          </p:cNvSpPr>
          <p:nvPr>
            <p:ph type="title"/>
          </p:nvPr>
        </p:nvSpPr>
        <p:spPr>
          <a:xfrm>
            <a:off x="839788" y="648676"/>
            <a:ext cx="10515600" cy="1049949"/>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20120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640719"/>
            <a:ext cx="10515600" cy="1055076"/>
          </a:xfrm>
          <a:prstGeom prst="rect">
            <a:avLst/>
          </a:prstGeom>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ACD12D91-5F71-FE4F-A594-B9667DC21877}" type="slidenum">
              <a:rPr lang="en-US" smtClean="0"/>
              <a:t>‹#›</a:t>
            </a:fld>
            <a:endParaRPr lang="en-US"/>
          </a:p>
        </p:txBody>
      </p:sp>
    </p:spTree>
    <p:extLst>
      <p:ext uri="{BB962C8B-B14F-4D97-AF65-F5344CB8AC3E}">
        <p14:creationId xmlns:p14="http://schemas.microsoft.com/office/powerpoint/2010/main" val="3869451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CD12D91-5F71-FE4F-A594-B9667DC21877}" type="slidenum">
              <a:rPr lang="en-US" smtClean="0"/>
              <a:t>‹#›</a:t>
            </a:fld>
            <a:endParaRPr lang="en-US"/>
          </a:p>
        </p:txBody>
      </p:sp>
    </p:spTree>
    <p:extLst>
      <p:ext uri="{BB962C8B-B14F-4D97-AF65-F5344CB8AC3E}">
        <p14:creationId xmlns:p14="http://schemas.microsoft.com/office/powerpoint/2010/main" val="1225501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855D0ED-058A-405F-800B-9E8E6EBC23CE}"/>
              </a:ext>
            </a:extLst>
          </p:cNvPr>
          <p:cNvSpPr/>
          <p:nvPr userDrawn="1"/>
        </p:nvSpPr>
        <p:spPr>
          <a:xfrm>
            <a:off x="11436422" y="6342298"/>
            <a:ext cx="454099" cy="369332"/>
          </a:xfrm>
          <a:prstGeom prst="rect">
            <a:avLst/>
          </a:prstGeom>
        </p:spPr>
        <p:txBody>
          <a:bodyPr wrap="none">
            <a:spAutoFit/>
          </a:bodyPr>
          <a:lstStyle/>
          <a:p>
            <a:fld id="{81D60167-4931-47E6-BA6A-407CBD079E47}" type="slidenum">
              <a:rPr lang="en-US" sz="1800" spc="-8" smtClean="0">
                <a:solidFill>
                  <a:prstClr val="white"/>
                </a:solidFill>
              </a:rPr>
              <a:pPr/>
              <a:t>‹#›</a:t>
            </a:fld>
            <a:endParaRPr lang="en-US" sz="1800"/>
          </a:p>
        </p:txBody>
      </p:sp>
      <p:sp>
        <p:nvSpPr>
          <p:cNvPr id="4" name="Title 3">
            <a:extLst>
              <a:ext uri="{FF2B5EF4-FFF2-40B4-BE49-F238E27FC236}">
                <a16:creationId xmlns:a16="http://schemas.microsoft.com/office/drawing/2014/main" id="{57BC726F-6EA3-4790-8629-091FC38873B2}"/>
              </a:ext>
            </a:extLst>
          </p:cNvPr>
          <p:cNvSpPr>
            <a:spLocks noGrp="1"/>
          </p:cNvSpPr>
          <p:nvPr>
            <p:ph type="title"/>
          </p:nvPr>
        </p:nvSpPr>
        <p:spPr/>
        <p:txBody>
          <a:bodyPr>
            <a:normAutofit/>
          </a:bodyPr>
          <a:lstStyle>
            <a:lvl1pPr>
              <a:defRPr sz="3600"/>
            </a:lvl1pPr>
          </a:lstStyle>
          <a:p>
            <a:r>
              <a:rPr lang="en-US"/>
              <a:t>Click to edit Master title style</a:t>
            </a:r>
          </a:p>
        </p:txBody>
      </p:sp>
    </p:spTree>
    <p:extLst>
      <p:ext uri="{BB962C8B-B14F-4D97-AF65-F5344CB8AC3E}">
        <p14:creationId xmlns:p14="http://schemas.microsoft.com/office/powerpoint/2010/main" val="2728249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defTabSz="457200"/>
            <a:fld id="{D983F1FA-211D-3044-9E35-958DFBC26156}" type="slidenum">
              <a:rPr lang="en-US" smtClean="0">
                <a:solidFill>
                  <a:prstClr val="white"/>
                </a:solidFill>
              </a:rPr>
              <a:pPr defTabSz="457200"/>
              <a:t>‹#›</a:t>
            </a:fld>
            <a:endParaRPr lang="en-US">
              <a:solidFill>
                <a:prstClr val="white"/>
              </a:solidFill>
            </a:endParaRPr>
          </a:p>
        </p:txBody>
      </p:sp>
      <p:sp>
        <p:nvSpPr>
          <p:cNvPr id="4" name="Rectangle 3"/>
          <p:cNvSpPr/>
          <p:nvPr userDrawn="1"/>
        </p:nvSpPr>
        <p:spPr>
          <a:xfrm>
            <a:off x="0" y="5376955"/>
            <a:ext cx="12192000" cy="1481139"/>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00">
              <a:solidFill>
                <a:prstClr val="white"/>
              </a:solidFill>
            </a:endParaRPr>
          </a:p>
        </p:txBody>
      </p:sp>
      <p:sp>
        <p:nvSpPr>
          <p:cNvPr id="6" name="Title 1"/>
          <p:cNvSpPr txBox="1">
            <a:spLocks/>
          </p:cNvSpPr>
          <p:nvPr userDrawn="1"/>
        </p:nvSpPr>
        <p:spPr>
          <a:xfrm>
            <a:off x="3895120" y="4803734"/>
            <a:ext cx="7700433" cy="450535"/>
          </a:xfrm>
          <a:prstGeom prst="rect">
            <a:avLst/>
          </a:prstGeom>
          <a:ln>
            <a:solidFill>
              <a:schemeClr val="bg1"/>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ct val="80000"/>
              </a:lnSpc>
            </a:pPr>
            <a:r>
              <a:rPr lang="en-US" sz="2000">
                <a:solidFill>
                  <a:srgbClr val="000000"/>
                </a:solidFill>
              </a:rPr>
              <a:t>August 30, 2017</a:t>
            </a:r>
          </a:p>
        </p:txBody>
      </p:sp>
      <p:grpSp>
        <p:nvGrpSpPr>
          <p:cNvPr id="12" name="Group 11"/>
          <p:cNvGrpSpPr/>
          <p:nvPr userDrawn="1"/>
        </p:nvGrpSpPr>
        <p:grpSpPr>
          <a:xfrm>
            <a:off x="1714248" y="1694039"/>
            <a:ext cx="8763504" cy="1558035"/>
            <a:chOff x="966536" y="1694131"/>
            <a:chExt cx="6572628" cy="1558035"/>
          </a:xfrm>
        </p:grpSpPr>
        <p:sp>
          <p:nvSpPr>
            <p:cNvPr id="13" name="Title 1"/>
            <p:cNvSpPr txBox="1">
              <a:spLocks/>
            </p:cNvSpPr>
            <p:nvPr/>
          </p:nvSpPr>
          <p:spPr>
            <a:xfrm>
              <a:off x="966536" y="1763943"/>
              <a:ext cx="2133600" cy="1488223"/>
            </a:xfrm>
            <a:prstGeom prst="rect">
              <a:avLst/>
            </a:prstGeom>
            <a:ln>
              <a:solidFill>
                <a:schemeClr val="bg1"/>
              </a:solidFill>
            </a:ln>
            <a:effectLst/>
          </p:spPr>
          <p:txBody>
            <a:bodyPr vert="horz" lIns="0" tIns="0" rIns="0" b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80000"/>
                </a:lnSpc>
              </a:pPr>
              <a:r>
                <a:rPr lang="en-US" sz="11500" b="1" spc="-100">
                  <a:solidFill>
                    <a:srgbClr val="003F72">
                      <a:lumMod val="50000"/>
                    </a:srgbClr>
                  </a:solidFill>
                  <a:latin typeface="Myriad Pro"/>
                  <a:cs typeface="Arial" panose="020B0604020202020204" pitchFamily="34" charset="0"/>
                </a:rPr>
                <a:t>VA</a:t>
              </a:r>
            </a:p>
          </p:txBody>
        </p:sp>
        <p:sp>
          <p:nvSpPr>
            <p:cNvPr id="14" name="Title 1"/>
            <p:cNvSpPr txBox="1">
              <a:spLocks/>
            </p:cNvSpPr>
            <p:nvPr/>
          </p:nvSpPr>
          <p:spPr>
            <a:xfrm>
              <a:off x="3316705" y="1750278"/>
              <a:ext cx="4222459" cy="1307009"/>
            </a:xfrm>
            <a:prstGeom prst="rect">
              <a:avLst/>
            </a:prstGeom>
            <a:ln>
              <a:solidFill>
                <a:schemeClr val="bg1"/>
              </a:solidFill>
            </a:ln>
          </p:spPr>
          <p:txBody>
            <a:bodyPr vert="horz" lIns="0" tIns="0" rIns="0" b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80000"/>
                </a:lnSpc>
              </a:pPr>
              <a:r>
                <a:rPr lang="en-US" sz="5400" b="1">
                  <a:solidFill>
                    <a:srgbClr val="00B0F0"/>
                  </a:solidFill>
                  <a:latin typeface="Arial" panose="020B0604020202020204" pitchFamily="34" charset="0"/>
                  <a:cs typeface="Arial" panose="020B0604020202020204" pitchFamily="34" charset="0"/>
                </a:rPr>
                <a:t>Key Leaders </a:t>
              </a:r>
              <a:br>
                <a:rPr lang="en-US" sz="5400" b="1">
                  <a:solidFill>
                    <a:srgbClr val="00B0F0"/>
                  </a:solidFill>
                  <a:latin typeface="Arial" panose="020B0604020202020204" pitchFamily="34" charset="0"/>
                  <a:cs typeface="Arial" panose="020B0604020202020204" pitchFamily="34" charset="0"/>
                </a:rPr>
              </a:br>
              <a:r>
                <a:rPr lang="en-US" sz="5400" b="1">
                  <a:solidFill>
                    <a:srgbClr val="00B0F0"/>
                  </a:solidFill>
                  <a:latin typeface="Arial" panose="020B0604020202020204" pitchFamily="34" charset="0"/>
                  <a:cs typeface="Arial" panose="020B0604020202020204" pitchFamily="34" charset="0"/>
                </a:rPr>
                <a:t>Meeting</a:t>
              </a:r>
            </a:p>
          </p:txBody>
        </p:sp>
        <p:cxnSp>
          <p:nvCxnSpPr>
            <p:cNvPr id="15" name="Straight Connector 14"/>
            <p:cNvCxnSpPr/>
            <p:nvPr/>
          </p:nvCxnSpPr>
          <p:spPr>
            <a:xfrm flipH="1">
              <a:off x="3172326" y="1694131"/>
              <a:ext cx="12032" cy="1280160"/>
            </a:xfrm>
            <a:prstGeom prst="line">
              <a:avLst/>
            </a:prstGeom>
            <a:ln w="222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1026" name="Picture 2" descr="C:\Users\vacoGrovem\AppData\Local\Microsoft\Windows\Temporary Internet Files\Content.Outlook\83QVOJUE\CHOOSE-VA-rev.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31552" y="5644912"/>
            <a:ext cx="4064000" cy="820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3609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image" Target="../media/image5.png"/><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41156"/>
            <a:ext cx="10515600" cy="393224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4724400" y="6356351"/>
            <a:ext cx="2743200" cy="365125"/>
          </a:xfrm>
          <a:prstGeom prst="rect">
            <a:avLst/>
          </a:prstGeom>
        </p:spPr>
        <p:txBody>
          <a:bodyPr vert="horz" lIns="91440" tIns="45720" rIns="91440" bIns="45720" rtlCol="0" anchor="ctr"/>
          <a:lstStyle>
            <a:lvl1pPr algn="ctr">
              <a:defRPr sz="1000" b="1">
                <a:solidFill>
                  <a:srgbClr val="00467F"/>
                </a:solidFill>
              </a:defRPr>
            </a:lvl1pPr>
          </a:lstStyle>
          <a:p>
            <a:fld id="{ACD12D91-5F71-FE4F-A594-B9667DC21877}" type="slidenum">
              <a:rPr lang="en-US" smtClean="0"/>
              <a:pPr/>
              <a:t>‹#›</a:t>
            </a:fld>
            <a:endParaRPr lang="en-US"/>
          </a:p>
        </p:txBody>
      </p:sp>
      <p:sp>
        <p:nvSpPr>
          <p:cNvPr id="4" name="Title Placeholder 3">
            <a:extLst>
              <a:ext uri="{FF2B5EF4-FFF2-40B4-BE49-F238E27FC236}">
                <a16:creationId xmlns:a16="http://schemas.microsoft.com/office/drawing/2014/main" id="{92133D9A-FEDB-CB44-B97D-B34F9A51FEA9}"/>
              </a:ext>
            </a:extLst>
          </p:cNvPr>
          <p:cNvSpPr>
            <a:spLocks noGrp="1"/>
          </p:cNvSpPr>
          <p:nvPr>
            <p:ph type="title"/>
          </p:nvPr>
        </p:nvSpPr>
        <p:spPr>
          <a:xfrm>
            <a:off x="838200" y="647938"/>
            <a:ext cx="10515600" cy="1047512"/>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4899625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82" r:id="rId8"/>
  </p:sldLayoutIdLst>
  <p:hf hdr="0" ftr="0" dt="0"/>
  <p:txStyles>
    <p:titleStyle>
      <a:lvl1pPr algn="l" defTabSz="914400" rtl="0" eaLnBrk="1" latinLnBrk="0" hangingPunct="1">
        <a:lnSpc>
          <a:spcPct val="90000"/>
        </a:lnSpc>
        <a:spcBef>
          <a:spcPct val="0"/>
        </a:spcBef>
        <a:buNone/>
        <a:defRPr sz="3500" b="1" kern="1200">
          <a:solidFill>
            <a:srgbClr val="00467F"/>
          </a:solidFill>
          <a:latin typeface="+mn-lt"/>
          <a:ea typeface="+mj-ea"/>
          <a:cs typeface="+mj-cs"/>
        </a:defRPr>
      </a:lvl1pPr>
    </p:titleStyle>
    <p:bodyStyle>
      <a:lvl1pPr marL="228600" indent="-228600" algn="l" defTabSz="914400" rtl="0" eaLnBrk="1" latinLnBrk="0" hangingPunct="1">
        <a:lnSpc>
          <a:spcPct val="90000"/>
        </a:lnSpc>
        <a:spcBef>
          <a:spcPts val="1000"/>
        </a:spcBef>
        <a:buClr>
          <a:srgbClr val="0194D3"/>
        </a:buClr>
        <a:buFont typeface="Arial" panose="020B0604020202020204" pitchFamily="34" charset="0"/>
        <a:buChar char="•"/>
        <a:defRPr sz="20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Clr>
          <a:srgbClr val="0194D3"/>
        </a:buClr>
        <a:buFont typeface="Arial" panose="020B0604020202020204" pitchFamily="34" charset="0"/>
        <a:buChar char="•"/>
        <a:defRPr sz="18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Clr>
          <a:srgbClr val="0194D3"/>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Clr>
          <a:srgbClr val="0194D3"/>
        </a:buClr>
        <a:buFont typeface="Arial" panose="020B0604020202020204" pitchFamily="34" charset="0"/>
        <a:buChar char="•"/>
        <a:defRPr sz="14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Clr>
          <a:srgbClr val="0194D3"/>
        </a:buClr>
        <a:buFont typeface="Arial" panose="020B0604020202020204" pitchFamily="34" charset="0"/>
        <a:buChar char="•"/>
        <a:defRPr sz="12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94"/>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582400" y="6400233"/>
            <a:ext cx="512840" cy="365125"/>
          </a:xfrm>
          <a:prstGeom prst="rect">
            <a:avLst/>
          </a:prstGeom>
        </p:spPr>
        <p:txBody>
          <a:bodyPr vert="horz" lIns="91440" tIns="45720" rIns="91440" bIns="45720" rtlCol="0" anchor="ctr"/>
          <a:lstStyle>
            <a:lvl1pPr algn="r">
              <a:defRPr sz="1200">
                <a:solidFill>
                  <a:schemeClr val="bg1"/>
                </a:solidFill>
              </a:defRPr>
            </a:lvl1pPr>
          </a:lstStyle>
          <a:p>
            <a:pPr defTabSz="457200"/>
            <a:fld id="{D983F1FA-211D-3044-9E35-958DFBC26156}" type="slidenum">
              <a:rPr lang="en-US" smtClean="0">
                <a:solidFill>
                  <a:prstClr val="white"/>
                </a:solidFill>
              </a:rPr>
              <a:pPr defTabSz="457200"/>
              <a:t>‹#›</a:t>
            </a:fld>
            <a:endParaRPr lang="en-US">
              <a:solidFill>
                <a:prstClr val="white"/>
              </a:solidFill>
            </a:endParaRPr>
          </a:p>
        </p:txBody>
      </p:sp>
      <p:grpSp>
        <p:nvGrpSpPr>
          <p:cNvPr id="4" name="Group 3"/>
          <p:cNvGrpSpPr/>
          <p:nvPr userDrawn="1"/>
        </p:nvGrpSpPr>
        <p:grpSpPr>
          <a:xfrm>
            <a:off x="0" y="6140681"/>
            <a:ext cx="12192000" cy="731839"/>
            <a:chOff x="0" y="6140680"/>
            <a:chExt cx="9144000" cy="731839"/>
          </a:xfrm>
        </p:grpSpPr>
        <p:sp>
          <p:nvSpPr>
            <p:cNvPr id="8" name="Rectangle 7"/>
            <p:cNvSpPr/>
            <p:nvPr/>
          </p:nvSpPr>
          <p:spPr>
            <a:xfrm>
              <a:off x="0" y="6140680"/>
              <a:ext cx="9144000" cy="731839"/>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457200"/>
              <a:endParaRPr lang="en-US" sz="1800">
                <a:solidFill>
                  <a:prstClr val="white"/>
                </a:solidFill>
              </a:endParaRPr>
            </a:p>
          </p:txBody>
        </p:sp>
        <p:pic>
          <p:nvPicPr>
            <p:cNvPr id="2050" name="Picture 2" descr="C:\Users\vacoGrovem\AppData\Local\Microsoft\Windows\Temporary Internet Files\Content.Outlook\83QVOJUE\CHOOSE-VA-rev.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52400" y="6172200"/>
              <a:ext cx="2037558" cy="54864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PPSeal.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199909" y="6184206"/>
              <a:ext cx="2563091" cy="641708"/>
            </a:xfrm>
            <a:prstGeom prst="rect">
              <a:avLst/>
            </a:prstGeom>
          </p:spPr>
        </p:pic>
        <p:sp>
          <p:nvSpPr>
            <p:cNvPr id="9" name="TextBox 8"/>
            <p:cNvSpPr txBox="1"/>
            <p:nvPr userDrawn="1"/>
          </p:nvSpPr>
          <p:spPr>
            <a:xfrm>
              <a:off x="2971800" y="6336268"/>
              <a:ext cx="2971800" cy="369332"/>
            </a:xfrm>
            <a:prstGeom prst="rect">
              <a:avLst/>
            </a:prstGeom>
            <a:noFill/>
          </p:spPr>
          <p:txBody>
            <a:bodyPr wrap="square" rtlCol="0">
              <a:spAutoFit/>
            </a:bodyPr>
            <a:lstStyle/>
            <a:p>
              <a:pPr algn="ctr"/>
              <a:r>
                <a:rPr lang="en-US" sz="1800" b="1">
                  <a:solidFill>
                    <a:srgbClr val="C00000"/>
                  </a:solidFill>
                </a:rPr>
                <a:t>FOR VA INTERNAL USE ONLY</a:t>
              </a:r>
            </a:p>
          </p:txBody>
        </p:sp>
      </p:grpSp>
    </p:spTree>
    <p:extLst>
      <p:ext uri="{BB962C8B-B14F-4D97-AF65-F5344CB8AC3E}">
        <p14:creationId xmlns:p14="http://schemas.microsoft.com/office/powerpoint/2010/main" val="2048444373"/>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mentalhealth.va.gov/mentalhealth/suicide_prevention/data.asp"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21.jpg"/><Relationship Id="rId4" Type="http://schemas.openxmlformats.org/officeDocument/2006/relationships/image" Target="../media/image2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www.mentalhealth.va.gov/suicide_prevention/docs/Office-of-Mental-Health-and-Suicide-Prevention-National-Strategy-for-Preventing-Veterans-Suicide.pdf"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https://www.cdc.gov/violenceprevention/pdf/suicideTechnicalPackage.pdf"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eg"/></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hyperlink" Target="https://www.cdc.gov/violenceprevention/pdf/suicideTechnicalPackage.pdf" TargetMode="External"/><Relationship Id="rId5" Type="http://schemas.openxmlformats.org/officeDocument/2006/relationships/image" Target="../media/image28.png"/><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video" Target="https://www.youtube.com/embed/axMPVsWt-bg?feature=oembed"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video" Target="https://www.youtube.com/embed/f59esvrnQvU?feature=oembed" TargetMode="External"/><Relationship Id="rId6" Type="http://schemas.openxmlformats.org/officeDocument/2006/relationships/image" Target="../media/image38.png"/><Relationship Id="rId5" Type="http://schemas.openxmlformats.org/officeDocument/2006/relationships/hyperlink" Target="https://maketheconnection.net/conditions/suicide" TargetMode="External"/><Relationship Id="rId4" Type="http://schemas.openxmlformats.org/officeDocument/2006/relationships/image" Target="../media/image37.emf"/></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PERU%20Training%20Plans/psycharmor.org/courses/s-a-v-e"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hyperlink" Target="https://www.mentalhealth.va.gov/suicide_prevention/docs/Office-of-Mental-Health-and-Suicide-Prevention-National-Strategy-for-Preventing-Veterans-Suicide.pdf" TargetMode="External"/><Relationship Id="rId7"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hyperlink" Target="https://www.mentalhealth.va.gov/suicide_prevention/docs/OMH-074-Suicide-Prevention-Social-Media-Toolkit-1-8_508.pdf" TargetMode="External"/><Relationship Id="rId5" Type="http://schemas.openxmlformats.org/officeDocument/2006/relationships/image" Target="../media/image43.emf"/><Relationship Id="rId4" Type="http://schemas.openxmlformats.org/officeDocument/2006/relationships/image" Target="../media/image42.emf"/></Relationships>
</file>

<file path=ppt/slides/_rels/slide59.xml.rels><?xml version="1.0" encoding="UTF-8" standalone="yes"?>
<Relationships xmlns="http://schemas.openxmlformats.org/package/2006/relationships"><Relationship Id="rId3" Type="http://schemas.openxmlformats.org/officeDocument/2006/relationships/hyperlink" Target="https://www.nssf.org/" TargetMode="External"/><Relationship Id="rId2" Type="http://schemas.openxmlformats.org/officeDocument/2006/relationships/hyperlink" Target="https://afsp.org/" TargetMode="External"/><Relationship Id="rId1" Type="http://schemas.openxmlformats.org/officeDocument/2006/relationships/slideLayout" Target="../slideLayouts/slideLayout2.xml"/><Relationship Id="rId5" Type="http://schemas.openxmlformats.org/officeDocument/2006/relationships/image" Target="../media/image46.emf"/><Relationship Id="rId4" Type="http://schemas.openxmlformats.org/officeDocument/2006/relationships/hyperlink" Target="https://www.mentalhealth.va.gov/suicide_prevention/docs/Toolkit_Safe_Firearm_Storage_CLEARED_508_2-24-20.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video" Target="https://www.youtube.com/embed/UHb5H6uhTm4?feature=oembed" TargetMode="External"/><Relationship Id="rId4" Type="http://schemas.openxmlformats.org/officeDocument/2006/relationships/image" Target="../media/image47.jpeg"/></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hyperlink" Target="https://www.mentalhealth.va.gov/suicide_prevention/resources.asp"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hyperlink" Target="http://www.healthquality.va.gov/guidelines/MH/srb" TargetMode="External"/></Relationships>
</file>

<file path=ppt/slides/_rels/slide64.xml.rels><?xml version="1.0" encoding="UTF-8" standalone="yes"?>
<Relationships xmlns="http://schemas.openxmlformats.org/package/2006/relationships"><Relationship Id="rId8" Type="http://schemas.openxmlformats.org/officeDocument/2006/relationships/hyperlink" Target="https://www.facebook.com/VeteransMTC/" TargetMode="External"/><Relationship Id="rId3" Type="http://schemas.openxmlformats.org/officeDocument/2006/relationships/image" Target="../media/image52.emf"/><Relationship Id="rId7" Type="http://schemas.openxmlformats.org/officeDocument/2006/relationships/hyperlink" Target="https://www.facebook.com/VeteransHealth/" TargetMode="External"/><Relationship Id="rId12" Type="http://schemas.openxmlformats.org/officeDocument/2006/relationships/hyperlink" Target="https://twitter.com/VeteransHealth" TargetMode="External"/><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hyperlink" Target="https://www.facebook.com/VeteransAffairs/" TargetMode="External"/><Relationship Id="rId11" Type="http://schemas.openxmlformats.org/officeDocument/2006/relationships/hyperlink" Target="https://twitter.com/DeptVetAffairs" TargetMode="External"/><Relationship Id="rId5" Type="http://schemas.openxmlformats.org/officeDocument/2006/relationships/image" Target="../media/image43.emf"/><Relationship Id="rId10" Type="http://schemas.openxmlformats.org/officeDocument/2006/relationships/hyperlink" Target="https://www.instagram.com/veteransMTC/" TargetMode="External"/><Relationship Id="rId4" Type="http://schemas.openxmlformats.org/officeDocument/2006/relationships/image" Target="../media/image42.emf"/><Relationship Id="rId9" Type="http://schemas.openxmlformats.org/officeDocument/2006/relationships/hyperlink" Target="https://www.instagram.com/deptvetaffairs/"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hyperlink" Target="https://www.cdc.gov/violenceprevention/suicide/fastfact.html" TargetMode="External"/><Relationship Id="rId2" Type="http://schemas.openxmlformats.org/officeDocument/2006/relationships/hyperlink" Target="https://www.cdc.gov/injury/wisqars/index.html"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gcc02.safelinks.protection.outlook.com/?url=https%3A%2F%2Fwww.mentalhealth.va.gov%2Fdocs%2Fdata-sheets%2F2021%2F2021-National-Veteran-Suicide-Prevention-Annual-Report-FINAL-9-8-21.pdf&amp;data=04%7C01%7C%7Cfaecbb6e05da4d9a25a408d9745741d7%7Ce95f1b23abaf45ee821db7ab251ab3bf%7C0%7C0%7C637668740439705016%7CUnknown%7CTWFpbGZsb3d8eyJWIjoiMC4wLjAwMDAiLCJQIjoiV2luMzIiLCJBTiI6Ik1haWwiLCJXVCI6Mn0%3D%7C1000&amp;sdata=fbW1%2BddjmaTKmVW3DK63FgaS%2BpfcO1enZeMdd4cy2PY%3D&amp;reserved=0" TargetMode="External"/><Relationship Id="rId2" Type="http://schemas.openxmlformats.org/officeDocument/2006/relationships/hyperlink" Target="https://www.samhsa.gov/data/"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5051D8C-72CD-F148-BC16-CB00936E3015}"/>
              </a:ext>
            </a:extLst>
          </p:cNvPr>
          <p:cNvSpPr>
            <a:spLocks noGrp="1"/>
          </p:cNvSpPr>
          <p:nvPr>
            <p:ph type="ctrTitle"/>
          </p:nvPr>
        </p:nvSpPr>
        <p:spPr>
          <a:xfrm>
            <a:off x="773720" y="1677880"/>
            <a:ext cx="6975819" cy="2437364"/>
          </a:xfrm>
        </p:spPr>
        <p:txBody>
          <a:bodyPr>
            <a:normAutofit fontScale="90000"/>
          </a:bodyPr>
          <a:lstStyle/>
          <a:p>
            <a:br>
              <a:rPr lang="en-US" dirty="0"/>
            </a:br>
            <a:r>
              <a:rPr lang="en-US" dirty="0"/>
              <a:t>Community Based Interventions for Eligibility and Suicide Prevention: </a:t>
            </a:r>
            <a:br>
              <a:rPr lang="en-US" dirty="0"/>
            </a:br>
            <a:r>
              <a:rPr lang="en-US" b="0" dirty="0"/>
              <a:t>Community Engagement and Partnerships Program</a:t>
            </a:r>
          </a:p>
        </p:txBody>
      </p:sp>
      <p:sp>
        <p:nvSpPr>
          <p:cNvPr id="12" name="Subtitle 11">
            <a:extLst>
              <a:ext uri="{FF2B5EF4-FFF2-40B4-BE49-F238E27FC236}">
                <a16:creationId xmlns:a16="http://schemas.microsoft.com/office/drawing/2014/main" id="{6936D9B9-0ED2-B543-9909-1A14D00A1EE0}"/>
              </a:ext>
            </a:extLst>
          </p:cNvPr>
          <p:cNvSpPr>
            <a:spLocks noGrp="1"/>
          </p:cNvSpPr>
          <p:nvPr>
            <p:ph type="subTitle" idx="1"/>
          </p:nvPr>
        </p:nvSpPr>
        <p:spPr>
          <a:xfrm>
            <a:off x="773720" y="4450584"/>
            <a:ext cx="7792763" cy="2278221"/>
          </a:xfrm>
        </p:spPr>
        <p:txBody>
          <a:bodyPr vert="horz" lIns="91440" tIns="45720" rIns="91440" bIns="45720" rtlCol="0" anchor="t">
            <a:normAutofit/>
          </a:bodyPr>
          <a:lstStyle/>
          <a:p>
            <a:r>
              <a:rPr lang="en-US" b="1" i="0" dirty="0"/>
              <a:t>VA Office of Mental Health and Suicide Prevention (OMHSP)</a:t>
            </a:r>
          </a:p>
          <a:p>
            <a:r>
              <a:rPr lang="en-US" b="1" i="0" dirty="0"/>
              <a:t>Suicide Prevention Program</a:t>
            </a:r>
          </a:p>
          <a:p>
            <a:endParaRPr lang="en-US" dirty="0"/>
          </a:p>
          <a:p>
            <a:endParaRPr lang="en-US" i="0" dirty="0">
              <a:solidFill>
                <a:schemeClr val="bg2"/>
              </a:solidFill>
            </a:endParaRPr>
          </a:p>
          <a:p>
            <a:r>
              <a:rPr lang="en-US" i="0" dirty="0">
                <a:solidFill>
                  <a:schemeClr val="bg2"/>
                </a:solidFill>
              </a:rPr>
              <a:t>Cleared for External updated September 2021</a:t>
            </a:r>
            <a:endParaRPr lang="en-US" i="0" dirty="0">
              <a:solidFill>
                <a:schemeClr val="bg2"/>
              </a:solidFill>
              <a:cs typeface="Calibri"/>
            </a:endParaRPr>
          </a:p>
        </p:txBody>
      </p:sp>
    </p:spTree>
    <p:extLst>
      <p:ext uri="{BB962C8B-B14F-4D97-AF65-F5344CB8AC3E}">
        <p14:creationId xmlns:p14="http://schemas.microsoft.com/office/powerpoint/2010/main" val="2817090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507C7-437A-4605-AB3B-CA754C9F7C08}"/>
              </a:ext>
            </a:extLst>
          </p:cNvPr>
          <p:cNvSpPr>
            <a:spLocks noGrp="1"/>
          </p:cNvSpPr>
          <p:nvPr>
            <p:ph type="title"/>
          </p:nvPr>
        </p:nvSpPr>
        <p:spPr>
          <a:xfrm>
            <a:off x="831403" y="648294"/>
            <a:ext cx="11190551" cy="780036"/>
          </a:xfrm>
        </p:spPr>
        <p:txBody>
          <a:bodyPr>
            <a:noAutofit/>
          </a:bodyPr>
          <a:lstStyle/>
          <a:p>
            <a:r>
              <a:rPr lang="en-US" dirty="0"/>
              <a:t>2021</a:t>
            </a:r>
            <a:r>
              <a:rPr lang="en-US"/>
              <a:t> National Veteran Suicide Prevention Annual Report</a:t>
            </a:r>
          </a:p>
        </p:txBody>
      </p:sp>
      <p:sp>
        <p:nvSpPr>
          <p:cNvPr id="3" name="Content Placeholder 2">
            <a:extLst>
              <a:ext uri="{FF2B5EF4-FFF2-40B4-BE49-F238E27FC236}">
                <a16:creationId xmlns:a16="http://schemas.microsoft.com/office/drawing/2014/main" id="{467CB43E-A0BE-47DB-9A37-92B5885A2B48}"/>
              </a:ext>
            </a:extLst>
          </p:cNvPr>
          <p:cNvSpPr>
            <a:spLocks noGrp="1"/>
          </p:cNvSpPr>
          <p:nvPr>
            <p:ph idx="1"/>
          </p:nvPr>
        </p:nvSpPr>
        <p:spPr>
          <a:xfrm>
            <a:off x="825285" y="1606908"/>
            <a:ext cx="6131312" cy="3635866"/>
          </a:xfrm>
        </p:spPr>
        <p:txBody>
          <a:bodyPr vert="horz" lIns="91440" tIns="45720" rIns="91440" bIns="45720" rtlCol="0" anchor="t">
            <a:normAutofit/>
          </a:bodyPr>
          <a:lstStyle/>
          <a:p>
            <a:r>
              <a:rPr lang="en-US" sz="2200" b="1"/>
              <a:t>Annual Report </a:t>
            </a:r>
          </a:p>
          <a:p>
            <a:pPr lvl="1"/>
            <a:r>
              <a:rPr lang="en-US" sz="2200"/>
              <a:t>Reports on trends in Veteran suicide deaths from </a:t>
            </a:r>
            <a:r>
              <a:rPr lang="en-US" sz="2200" dirty="0"/>
              <a:t>2001-2019</a:t>
            </a:r>
            <a:endParaRPr lang="en-US" sz="2200" strike="sngStrike" dirty="0">
              <a:cs typeface="Calibri"/>
            </a:endParaRPr>
          </a:p>
          <a:p>
            <a:pPr lvl="1"/>
            <a:r>
              <a:rPr lang="en-US" sz="2200"/>
              <a:t>Focuses on suicide counts and rates among various Veteran subpopulations</a:t>
            </a:r>
            <a:endParaRPr lang="en-US" sz="2200">
              <a:cs typeface="Calibri"/>
            </a:endParaRPr>
          </a:p>
          <a:p>
            <a:r>
              <a:rPr lang="en-US" sz="2200" b="1"/>
              <a:t>State Data Sheets</a:t>
            </a:r>
            <a:endParaRPr lang="en-US" sz="2200" b="1">
              <a:cs typeface="Calibri"/>
            </a:endParaRPr>
          </a:p>
          <a:p>
            <a:pPr lvl="1"/>
            <a:r>
              <a:rPr lang="en-US" sz="2200"/>
              <a:t>Examines state-level Veteran suicide deaths and compares to national and regional trends</a:t>
            </a:r>
            <a:endParaRPr lang="en-US" sz="2200">
              <a:cs typeface="Calibri"/>
            </a:endParaRPr>
          </a:p>
          <a:p>
            <a:pPr lvl="1"/>
            <a:r>
              <a:rPr lang="en-US" sz="2200"/>
              <a:t>53 data sheets available for all 50 states, D.C., Puerto Rico, and U.S. territories </a:t>
            </a:r>
            <a:endParaRPr lang="en-US" sz="2200">
              <a:cs typeface="Calibri"/>
            </a:endParaRPr>
          </a:p>
          <a:p>
            <a:endParaRPr lang="en-US"/>
          </a:p>
        </p:txBody>
      </p:sp>
      <p:sp>
        <p:nvSpPr>
          <p:cNvPr id="6" name="TextBox 5">
            <a:extLst>
              <a:ext uri="{FF2B5EF4-FFF2-40B4-BE49-F238E27FC236}">
                <a16:creationId xmlns:a16="http://schemas.microsoft.com/office/drawing/2014/main" id="{544DC526-16BE-4BD8-B0E8-26D67B542F28}"/>
              </a:ext>
            </a:extLst>
          </p:cNvPr>
          <p:cNvSpPr txBox="1"/>
          <p:nvPr/>
        </p:nvSpPr>
        <p:spPr>
          <a:xfrm>
            <a:off x="825285" y="5328583"/>
            <a:ext cx="7946036" cy="738664"/>
          </a:xfrm>
          <a:prstGeom prst="rect">
            <a:avLst/>
          </a:prstGeom>
          <a:noFill/>
        </p:spPr>
        <p:txBody>
          <a:bodyPr wrap="square" lIns="91440" tIns="45720" rIns="91440" bIns="45720" rtlCol="0" anchor="t">
            <a:spAutoFit/>
          </a:bodyPr>
          <a:lstStyle/>
          <a:p>
            <a:r>
              <a:rPr lang="en-US" sz="2100" b="1">
                <a:latin typeface="Calibri"/>
                <a:cs typeface="Calibri"/>
              </a:rPr>
              <a:t>Access the reports online:</a:t>
            </a:r>
          </a:p>
          <a:p>
            <a:r>
              <a:rPr lang="en-US" sz="2100" i="1">
                <a:latin typeface="Calibri"/>
                <a:cs typeface="Calibri"/>
                <a:hlinkClick r:id="rId3"/>
              </a:rPr>
              <a:t>www.mentalhealth.va.gov/mentalhealth/suicide_prevention/data.asp</a:t>
            </a:r>
            <a:endParaRPr lang="en-US" sz="2100" i="1">
              <a:latin typeface="Calibri"/>
              <a:cs typeface="Calibri"/>
            </a:endParaRPr>
          </a:p>
        </p:txBody>
      </p:sp>
      <p:pic>
        <p:nvPicPr>
          <p:cNvPr id="7" name="Picture 6">
            <a:extLst>
              <a:ext uri="{FF2B5EF4-FFF2-40B4-BE49-F238E27FC236}">
                <a16:creationId xmlns:a16="http://schemas.microsoft.com/office/drawing/2014/main" id="{53B5CF78-1A51-4DE3-B96C-22BC16FD84BD}"/>
              </a:ext>
            </a:extLst>
          </p:cNvPr>
          <p:cNvPicPr>
            <a:picLocks noChangeAspect="1"/>
          </p:cNvPicPr>
          <p:nvPr/>
        </p:nvPicPr>
        <p:blipFill>
          <a:blip r:embed="rId4"/>
          <a:stretch>
            <a:fillRect/>
          </a:stretch>
        </p:blipFill>
        <p:spPr>
          <a:xfrm>
            <a:off x="7324759" y="1529417"/>
            <a:ext cx="4174705" cy="3805514"/>
          </a:xfrm>
          <a:prstGeom prst="rect">
            <a:avLst/>
          </a:prstGeom>
        </p:spPr>
      </p:pic>
      <p:sp>
        <p:nvSpPr>
          <p:cNvPr id="10" name="Slide Number Placeholder 3">
            <a:extLst>
              <a:ext uri="{FF2B5EF4-FFF2-40B4-BE49-F238E27FC236}">
                <a16:creationId xmlns:a16="http://schemas.microsoft.com/office/drawing/2014/main" id="{9CA56EE9-4408-4278-B309-EAA989096342}"/>
              </a:ext>
            </a:extLst>
          </p:cNvPr>
          <p:cNvSpPr>
            <a:spLocks noGrp="1"/>
          </p:cNvSpPr>
          <p:nvPr>
            <p:ph type="sldNum" sz="quarter" idx="12"/>
          </p:nvPr>
        </p:nvSpPr>
        <p:spPr>
          <a:xfrm>
            <a:off x="4724400" y="6356351"/>
            <a:ext cx="2743200" cy="365125"/>
          </a:xfrm>
        </p:spPr>
        <p:txBody>
          <a:bodyPr/>
          <a:lstStyle/>
          <a:p>
            <a:fld id="{ACD12D91-5F71-FE4F-A594-B9667DC21877}" type="slidenum">
              <a:rPr lang="en-US" smtClean="0"/>
              <a:t>10</a:t>
            </a:fld>
            <a:endParaRPr lang="en-US"/>
          </a:p>
        </p:txBody>
      </p:sp>
    </p:spTree>
    <p:extLst>
      <p:ext uri="{BB962C8B-B14F-4D97-AF65-F5344CB8AC3E}">
        <p14:creationId xmlns:p14="http://schemas.microsoft.com/office/powerpoint/2010/main" val="2270482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BCB512-3D1F-4FF9-99DB-16D23FCFDEC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pPr>
            <a:fld id="{ACD12D91-5F71-FE4F-A594-B9667DC21877}" type="slidenum">
              <a:rPr lang="en-US" sz="1200" smtClean="0">
                <a:solidFill>
                  <a:schemeClr val="tx1">
                    <a:tint val="75000"/>
                  </a:schemeClr>
                </a:solidFill>
              </a:rPr>
              <a:pPr algn="r">
                <a:spcAft>
                  <a:spcPts val="600"/>
                </a:spcAft>
              </a:pPr>
              <a:t>11</a:t>
            </a:fld>
            <a:endParaRPr lang="en-US" sz="1200">
              <a:solidFill>
                <a:schemeClr val="tx1">
                  <a:tint val="75000"/>
                </a:schemeClr>
              </a:solidFill>
            </a:endParaRPr>
          </a:p>
        </p:txBody>
      </p:sp>
      <p:sp>
        <p:nvSpPr>
          <p:cNvPr id="6" name="TextBox 5">
            <a:extLst>
              <a:ext uri="{FF2B5EF4-FFF2-40B4-BE49-F238E27FC236}">
                <a16:creationId xmlns:a16="http://schemas.microsoft.com/office/drawing/2014/main" id="{4F497364-2414-4F01-B21C-1357CF4E307D}"/>
              </a:ext>
            </a:extLst>
          </p:cNvPr>
          <p:cNvSpPr txBox="1"/>
          <p:nvPr/>
        </p:nvSpPr>
        <p:spPr>
          <a:xfrm>
            <a:off x="137932" y="6411637"/>
            <a:ext cx="11215868" cy="400110"/>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In 2019, the number of Veteran suicides (6,261) was the lowest since 2007.</a:t>
            </a:r>
          </a:p>
        </p:txBody>
      </p:sp>
      <p:sp>
        <p:nvSpPr>
          <p:cNvPr id="3" name="Rectangle 2">
            <a:extLst>
              <a:ext uri="{FF2B5EF4-FFF2-40B4-BE49-F238E27FC236}">
                <a16:creationId xmlns:a16="http://schemas.microsoft.com/office/drawing/2014/main" id="{1CB471E3-382F-4E65-9A74-56CE1F80B535}"/>
              </a:ext>
            </a:extLst>
          </p:cNvPr>
          <p:cNvSpPr/>
          <p:nvPr/>
        </p:nvSpPr>
        <p:spPr>
          <a:xfrm>
            <a:off x="3147051" y="534180"/>
            <a:ext cx="6645665" cy="630942"/>
          </a:xfrm>
          <a:prstGeom prst="rect">
            <a:avLst/>
          </a:prstGeom>
        </p:spPr>
        <p:txBody>
          <a:bodyPr wrap="none">
            <a:spAutoFit/>
          </a:bodyPr>
          <a:lstStyle/>
          <a:p>
            <a:r>
              <a:rPr lang="en-US" sz="3500" b="1">
                <a:solidFill>
                  <a:srgbClr val="00467F"/>
                </a:solidFill>
                <a:ea typeface="+mj-ea"/>
                <a:cs typeface="+mj-cs"/>
              </a:rPr>
              <a:t>Veteran Suicide Deaths, 2001-2019</a:t>
            </a:r>
            <a:endParaRPr lang="en-US"/>
          </a:p>
        </p:txBody>
      </p:sp>
      <p:graphicFrame>
        <p:nvGraphicFramePr>
          <p:cNvPr id="7" name="Chart 6">
            <a:extLst>
              <a:ext uri="{FF2B5EF4-FFF2-40B4-BE49-F238E27FC236}">
                <a16:creationId xmlns:a16="http://schemas.microsoft.com/office/drawing/2014/main" id="{FF9CAAEE-A64B-4BB1-8CD2-E65BB97B9BED}"/>
              </a:ext>
            </a:extLst>
          </p:cNvPr>
          <p:cNvGraphicFramePr/>
          <p:nvPr/>
        </p:nvGraphicFramePr>
        <p:xfrm>
          <a:off x="544179" y="843618"/>
          <a:ext cx="10905066" cy="517545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919124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A9B6967-D66F-4E3E-AAE4-8437556BBF3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pPr>
            <a:fld id="{ACD12D91-5F71-FE4F-A594-B9667DC21877}" type="slidenum">
              <a:rPr lang="en-US" sz="1200" smtClean="0">
                <a:solidFill>
                  <a:schemeClr val="tx1">
                    <a:tint val="75000"/>
                  </a:schemeClr>
                </a:solidFill>
              </a:rPr>
              <a:pPr algn="r">
                <a:spcAft>
                  <a:spcPts val="600"/>
                </a:spcAft>
              </a:pPr>
              <a:t>12</a:t>
            </a:fld>
            <a:endParaRPr lang="en-US" sz="1200">
              <a:solidFill>
                <a:schemeClr val="tx1">
                  <a:tint val="75000"/>
                </a:schemeClr>
              </a:solidFill>
            </a:endParaRPr>
          </a:p>
        </p:txBody>
      </p:sp>
      <p:graphicFrame>
        <p:nvGraphicFramePr>
          <p:cNvPr id="5" name="Chart 4">
            <a:extLst>
              <a:ext uri="{FF2B5EF4-FFF2-40B4-BE49-F238E27FC236}">
                <a16:creationId xmlns:a16="http://schemas.microsoft.com/office/drawing/2014/main" id="{8E33E452-7C4E-45AA-9902-4F1B5F980BDF}"/>
              </a:ext>
            </a:extLst>
          </p:cNvPr>
          <p:cNvGraphicFramePr/>
          <p:nvPr/>
        </p:nvGraphicFramePr>
        <p:xfrm>
          <a:off x="95534" y="136525"/>
          <a:ext cx="11617235" cy="603278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79809AD3-CCC6-4148-AB85-55004D3BD717}"/>
              </a:ext>
            </a:extLst>
          </p:cNvPr>
          <p:cNvSpPr txBox="1"/>
          <p:nvPr/>
        </p:nvSpPr>
        <p:spPr>
          <a:xfrm>
            <a:off x="401367" y="6328993"/>
            <a:ext cx="11215868" cy="738664"/>
          </a:xfrm>
          <a:prstGeom prst="rect">
            <a:avLst/>
          </a:prstGeom>
          <a:noFill/>
        </p:spPr>
        <p:txBody>
          <a:bodyPr wrap="square" rtlCol="0">
            <a:spAutoFit/>
          </a:bodyPr>
          <a:lstStyle/>
          <a:p>
            <a:pPr algn="ctr"/>
            <a:r>
              <a:rPr lang="en-US" sz="1400">
                <a:latin typeface="Arial" panose="020B0604020202020204" pitchFamily="34" charset="0"/>
                <a:cs typeface="Arial" panose="020B0604020202020204" pitchFamily="34" charset="0"/>
              </a:rPr>
              <a:t>From 2001 through 2019, adjusted suicide rates among Veterans</a:t>
            </a:r>
          </a:p>
          <a:p>
            <a:pPr algn="ctr"/>
            <a:r>
              <a:rPr lang="en-US" sz="1400">
                <a:latin typeface="Arial" panose="020B0604020202020204" pitchFamily="34" charset="0"/>
                <a:cs typeface="Arial" panose="020B0604020202020204" pitchFamily="34" charset="0"/>
              </a:rPr>
              <a:t>were greater and rose faster than for non-Veteran US adults.</a:t>
            </a:r>
          </a:p>
          <a:p>
            <a:pPr algn="ctr"/>
            <a:endParaRPr lang="en-US" sz="140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F377101D-2CE2-47EC-8B1B-CF5AC1C3A71B}"/>
              </a:ext>
            </a:extLst>
          </p:cNvPr>
          <p:cNvSpPr/>
          <p:nvPr/>
        </p:nvSpPr>
        <p:spPr>
          <a:xfrm>
            <a:off x="998660" y="329386"/>
            <a:ext cx="10355140" cy="1169551"/>
          </a:xfrm>
          <a:prstGeom prst="rect">
            <a:avLst/>
          </a:prstGeom>
        </p:spPr>
        <p:txBody>
          <a:bodyPr wrap="square">
            <a:spAutoFit/>
          </a:bodyPr>
          <a:lstStyle/>
          <a:p>
            <a:pPr algn="ctr"/>
            <a:r>
              <a:rPr lang="en-US" sz="3500" b="1">
                <a:solidFill>
                  <a:srgbClr val="00467F"/>
                </a:solidFill>
              </a:rPr>
              <a:t>Age and Sex-Adjusted Suicide Rates, </a:t>
            </a:r>
          </a:p>
          <a:p>
            <a:pPr algn="ctr"/>
            <a:r>
              <a:rPr lang="en-US" sz="3500" b="1">
                <a:solidFill>
                  <a:srgbClr val="00467F"/>
                </a:solidFill>
              </a:rPr>
              <a:t>Veterans and Non-Veteran US Adults, 2001-2019</a:t>
            </a:r>
            <a:endParaRPr lang="en-US"/>
          </a:p>
        </p:txBody>
      </p:sp>
      <p:sp>
        <p:nvSpPr>
          <p:cNvPr id="7" name="Rectangle 6">
            <a:extLst>
              <a:ext uri="{FF2B5EF4-FFF2-40B4-BE49-F238E27FC236}">
                <a16:creationId xmlns:a16="http://schemas.microsoft.com/office/drawing/2014/main" id="{1CDDA0D8-B009-44C8-AA3F-C1DD1418748D}"/>
              </a:ext>
            </a:extLst>
          </p:cNvPr>
          <p:cNvSpPr/>
          <p:nvPr/>
        </p:nvSpPr>
        <p:spPr>
          <a:xfrm>
            <a:off x="2478515" y="4100100"/>
            <a:ext cx="7395430" cy="646331"/>
          </a:xfrm>
          <a:prstGeom prst="rect">
            <a:avLst/>
          </a:prstGeom>
        </p:spPr>
        <p:txBody>
          <a:bodyPr wrap="square">
            <a:spAutoFit/>
          </a:bodyPr>
          <a:lstStyle/>
          <a:p>
            <a:pPr lvl="0" algn="ctr">
              <a:defRPr/>
            </a:pPr>
            <a:r>
              <a:rPr lang="en-US">
                <a:solidFill>
                  <a:prstClr val="black"/>
                </a:solidFill>
              </a:rPr>
              <a:t>From 2018 to 2019, changes in age- and sex-adjusted suicide mortality rates: Veterans - 7.2% decrease, Non-Veteran US adults - 1.8% decrease </a:t>
            </a:r>
          </a:p>
        </p:txBody>
      </p:sp>
    </p:spTree>
    <p:extLst>
      <p:ext uri="{BB962C8B-B14F-4D97-AF65-F5344CB8AC3E}">
        <p14:creationId xmlns:p14="http://schemas.microsoft.com/office/powerpoint/2010/main" val="28676889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0B7F4-8B5A-4F51-BFD3-2EB686AF484D}"/>
              </a:ext>
            </a:extLst>
          </p:cNvPr>
          <p:cNvSpPr>
            <a:spLocks noGrp="1"/>
          </p:cNvSpPr>
          <p:nvPr>
            <p:ph type="title"/>
          </p:nvPr>
        </p:nvSpPr>
        <p:spPr>
          <a:xfrm>
            <a:off x="0" y="695795"/>
            <a:ext cx="5360311" cy="1051256"/>
          </a:xfrm>
        </p:spPr>
        <p:txBody>
          <a:bodyPr>
            <a:normAutofit fontScale="90000"/>
          </a:bodyPr>
          <a:lstStyle/>
          <a:p>
            <a:pPr algn="ctr"/>
            <a:r>
              <a:rPr lang="en-US"/>
              <a:t>Veteran-Specific Age- and Sex-Adjusted Suicide Rates,</a:t>
            </a:r>
            <a:br>
              <a:rPr lang="en-US"/>
            </a:br>
            <a:r>
              <a:rPr lang="en-US"/>
              <a:t> 2001-2019</a:t>
            </a:r>
          </a:p>
        </p:txBody>
      </p:sp>
      <p:sp>
        <p:nvSpPr>
          <p:cNvPr id="4" name="Slide Number Placeholder 3">
            <a:extLst>
              <a:ext uri="{FF2B5EF4-FFF2-40B4-BE49-F238E27FC236}">
                <a16:creationId xmlns:a16="http://schemas.microsoft.com/office/drawing/2014/main" id="{B145F8A4-41C1-4E95-9DF0-13C2A89FA254}"/>
              </a:ext>
            </a:extLst>
          </p:cNvPr>
          <p:cNvSpPr>
            <a:spLocks noGrp="1"/>
          </p:cNvSpPr>
          <p:nvPr>
            <p:ph type="sldNum" sz="quarter" idx="12"/>
          </p:nvPr>
        </p:nvSpPr>
        <p:spPr/>
        <p:txBody>
          <a:bodyPr/>
          <a:lstStyle/>
          <a:p>
            <a:fld id="{ACD12D91-5F71-FE4F-A594-B9667DC21877}" type="slidenum">
              <a:rPr lang="en-US" smtClean="0"/>
              <a:t>13</a:t>
            </a:fld>
            <a:endParaRPr lang="en-US"/>
          </a:p>
        </p:txBody>
      </p:sp>
      <p:pic>
        <p:nvPicPr>
          <p:cNvPr id="9" name="Picture 8">
            <a:extLst>
              <a:ext uri="{FF2B5EF4-FFF2-40B4-BE49-F238E27FC236}">
                <a16:creationId xmlns:a16="http://schemas.microsoft.com/office/drawing/2014/main" id="{24EFD387-49D5-4C2F-8B1C-13811B196337}"/>
              </a:ext>
            </a:extLst>
          </p:cNvPr>
          <p:cNvPicPr>
            <a:picLocks noChangeAspect="1"/>
          </p:cNvPicPr>
          <p:nvPr/>
        </p:nvPicPr>
        <p:blipFill rotWithShape="1">
          <a:blip r:embed="rId3"/>
          <a:srcRect l="37986" t="11948" r="2403" b="16364"/>
          <a:stretch/>
        </p:blipFill>
        <p:spPr>
          <a:xfrm>
            <a:off x="4774461" y="457201"/>
            <a:ext cx="7267699" cy="5429992"/>
          </a:xfrm>
          <a:prstGeom prst="rect">
            <a:avLst/>
          </a:prstGeom>
        </p:spPr>
      </p:pic>
      <p:sp>
        <p:nvSpPr>
          <p:cNvPr id="10" name="TextBox 9">
            <a:extLst>
              <a:ext uri="{FF2B5EF4-FFF2-40B4-BE49-F238E27FC236}">
                <a16:creationId xmlns:a16="http://schemas.microsoft.com/office/drawing/2014/main" id="{021FE0EA-E354-4DCF-8302-ACA02FCBA704}"/>
              </a:ext>
            </a:extLst>
          </p:cNvPr>
          <p:cNvSpPr txBox="1"/>
          <p:nvPr/>
        </p:nvSpPr>
        <p:spPr>
          <a:xfrm>
            <a:off x="235131" y="2155129"/>
            <a:ext cx="4539329" cy="3323987"/>
          </a:xfrm>
          <a:prstGeom prst="rect">
            <a:avLst/>
          </a:prstGeom>
          <a:noFill/>
        </p:spPr>
        <p:txBody>
          <a:bodyPr wrap="square" rtlCol="0">
            <a:spAutoFit/>
          </a:bodyPr>
          <a:lstStyle/>
          <a:p>
            <a:pPr marL="342900" indent="-342900">
              <a:buFont typeface="Arial" panose="020B0604020202020204" pitchFamily="34" charset="0"/>
              <a:buChar char="•"/>
            </a:pPr>
            <a:r>
              <a:rPr lang="en-US" sz="2400">
                <a:latin typeface="Calibri" panose="020F0502020204030204" pitchFamily="34" charset="0"/>
              </a:rPr>
              <a:t>The Age and Sex-Adjusted Suicide Rate decreased 7.2% percent in 2019 compared to 2018</a:t>
            </a:r>
          </a:p>
          <a:p>
            <a:pPr marL="342900" indent="-342900">
              <a:buFont typeface="Arial" panose="020B0604020202020204" pitchFamily="34" charset="0"/>
              <a:buChar char="•"/>
            </a:pPr>
            <a:r>
              <a:rPr lang="en-US" sz="2400">
                <a:latin typeface="Calibri" panose="020F0502020204030204" pitchFamily="34" charset="0"/>
              </a:rPr>
              <a:t>This is a decrease from 29.0 Veteran suicides per 100,000 in 2018 to 26.9 Veteran suicides per 100,000 in 2019.  </a:t>
            </a:r>
            <a:endParaRPr lang="en-US" sz="2400"/>
          </a:p>
          <a:p>
            <a:endParaRPr lang="en-US"/>
          </a:p>
        </p:txBody>
      </p:sp>
    </p:spTree>
    <p:extLst>
      <p:ext uri="{BB962C8B-B14F-4D97-AF65-F5344CB8AC3E}">
        <p14:creationId xmlns:p14="http://schemas.microsoft.com/office/powerpoint/2010/main" val="14352968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85F717B-2943-4468-BEFD-16C6D718CAB1}"/>
              </a:ext>
            </a:extLst>
          </p:cNvPr>
          <p:cNvSpPr>
            <a:spLocks noGrp="1"/>
          </p:cNvSpPr>
          <p:nvPr>
            <p:ph type="sldNum" sz="quarter" idx="12"/>
          </p:nvPr>
        </p:nvSpPr>
        <p:spPr/>
        <p:txBody>
          <a:bodyPr/>
          <a:lstStyle/>
          <a:p>
            <a:fld id="{ACD12D91-5F71-FE4F-A594-B9667DC21877}" type="slidenum">
              <a:rPr lang="en-US" smtClean="0"/>
              <a:pPr/>
              <a:t>14</a:t>
            </a:fld>
            <a:endParaRPr lang="en-US">
              <a:solidFill>
                <a:srgbClr val="03295F"/>
              </a:solidFill>
            </a:endParaRPr>
          </a:p>
        </p:txBody>
      </p:sp>
      <p:graphicFrame>
        <p:nvGraphicFramePr>
          <p:cNvPr id="5" name="Chart 4">
            <a:extLst>
              <a:ext uri="{FF2B5EF4-FFF2-40B4-BE49-F238E27FC236}">
                <a16:creationId xmlns:a16="http://schemas.microsoft.com/office/drawing/2014/main" id="{A55A87ED-5AB8-4DD5-A3B3-1212A91AFDEF}"/>
              </a:ext>
            </a:extLst>
          </p:cNvPr>
          <p:cNvGraphicFramePr/>
          <p:nvPr/>
        </p:nvGraphicFramePr>
        <p:xfrm>
          <a:off x="235406" y="314743"/>
          <a:ext cx="11304553" cy="5947162"/>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CD35DF03-AEFE-4FC2-93ED-79054CDDFF34}"/>
              </a:ext>
            </a:extLst>
          </p:cNvPr>
          <p:cNvSpPr txBox="1"/>
          <p:nvPr/>
        </p:nvSpPr>
        <p:spPr>
          <a:xfrm>
            <a:off x="324091" y="6261905"/>
            <a:ext cx="11215868" cy="400110"/>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In 2019, adjusted suicide rates were 152% greater for Veteran men than Veteran women.</a:t>
            </a:r>
          </a:p>
        </p:txBody>
      </p:sp>
    </p:spTree>
    <p:extLst>
      <p:ext uri="{BB962C8B-B14F-4D97-AF65-F5344CB8AC3E}">
        <p14:creationId xmlns:p14="http://schemas.microsoft.com/office/powerpoint/2010/main" val="1290854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DB40791-590D-4183-A864-D13A14A031AF}"/>
              </a:ext>
            </a:extLst>
          </p:cNvPr>
          <p:cNvSpPr>
            <a:spLocks noGrp="1"/>
          </p:cNvSpPr>
          <p:nvPr>
            <p:ph type="sldNum" sz="quarter" idx="12"/>
          </p:nvPr>
        </p:nvSpPr>
        <p:spPr/>
        <p:txBody>
          <a:bodyPr/>
          <a:lstStyle/>
          <a:p>
            <a:fld id="{ACD12D91-5F71-FE4F-A594-B9667DC21877}" type="slidenum">
              <a:rPr lang="en-US" smtClean="0"/>
              <a:pPr/>
              <a:t>15</a:t>
            </a:fld>
            <a:endParaRPr lang="en-US">
              <a:solidFill>
                <a:srgbClr val="03295F"/>
              </a:solidFill>
            </a:endParaRPr>
          </a:p>
        </p:txBody>
      </p:sp>
      <p:graphicFrame>
        <p:nvGraphicFramePr>
          <p:cNvPr id="7" name="Chart 6">
            <a:extLst>
              <a:ext uri="{FF2B5EF4-FFF2-40B4-BE49-F238E27FC236}">
                <a16:creationId xmlns:a16="http://schemas.microsoft.com/office/drawing/2014/main" id="{4930569A-0AFE-4590-ACBE-35CAC95D6BA7}"/>
              </a:ext>
            </a:extLst>
          </p:cNvPr>
          <p:cNvGraphicFramePr/>
          <p:nvPr/>
        </p:nvGraphicFramePr>
        <p:xfrm>
          <a:off x="0" y="382561"/>
          <a:ext cx="11725153" cy="5960094"/>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5815CFEA-F6AD-48EC-9379-C221E2089CA3}"/>
              </a:ext>
            </a:extLst>
          </p:cNvPr>
          <p:cNvSpPr txBox="1"/>
          <p:nvPr/>
        </p:nvSpPr>
        <p:spPr>
          <a:xfrm>
            <a:off x="254642" y="6273225"/>
            <a:ext cx="11215868" cy="584775"/>
          </a:xfrm>
          <a:prstGeom prst="rect">
            <a:avLst/>
          </a:prstGeom>
          <a:noFill/>
        </p:spPr>
        <p:txBody>
          <a:bodyPr wrap="square" rtlCol="0">
            <a:spAutoFit/>
          </a:bodyPr>
          <a:lstStyle/>
          <a:p>
            <a:pPr algn="ctr"/>
            <a:r>
              <a:rPr lang="en-US" sz="1600">
                <a:latin typeface="Arial" panose="020B0604020202020204" pitchFamily="34" charset="0"/>
                <a:cs typeface="Arial" panose="020B0604020202020204" pitchFamily="34" charset="0"/>
              </a:rPr>
              <a:t>In 2019, suicide rates were highest among Veterans who were White </a:t>
            </a:r>
          </a:p>
          <a:p>
            <a:pPr algn="ctr"/>
            <a:r>
              <a:rPr lang="en-US" sz="1600">
                <a:latin typeface="Arial" panose="020B0604020202020204" pitchFamily="34" charset="0"/>
                <a:cs typeface="Arial" panose="020B0604020202020204" pitchFamily="34" charset="0"/>
              </a:rPr>
              <a:t>and lowest among Veterans who were Black or African American.</a:t>
            </a:r>
          </a:p>
        </p:txBody>
      </p:sp>
    </p:spTree>
    <p:extLst>
      <p:ext uri="{BB962C8B-B14F-4D97-AF65-F5344CB8AC3E}">
        <p14:creationId xmlns:p14="http://schemas.microsoft.com/office/powerpoint/2010/main" val="42664775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0FB197E-6788-42D5-B74A-6682460E18D3}"/>
              </a:ext>
            </a:extLst>
          </p:cNvPr>
          <p:cNvSpPr>
            <a:spLocks noGrp="1"/>
          </p:cNvSpPr>
          <p:nvPr>
            <p:ph idx="1"/>
          </p:nvPr>
        </p:nvSpPr>
        <p:spPr>
          <a:xfrm>
            <a:off x="838200" y="1695450"/>
            <a:ext cx="10515600" cy="4077951"/>
          </a:xfrm>
        </p:spPr>
        <p:txBody>
          <a:bodyPr>
            <a:normAutofit fontScale="92500" lnSpcReduction="10000"/>
          </a:bodyPr>
          <a:lstStyle/>
          <a:p>
            <a:pPr>
              <a:buFont typeface="Wingdings" panose="05000000000000000000" pitchFamily="2" charset="2"/>
              <a:buChar char="q"/>
            </a:pPr>
            <a:r>
              <a:rPr lang="en-US" sz="2600" dirty="0">
                <a:latin typeface="Tw Cen MT (Body)"/>
              </a:rPr>
              <a:t>Firearms are the </a:t>
            </a:r>
            <a:r>
              <a:rPr lang="en-US" sz="2600" b="1" u="sng" dirty="0">
                <a:latin typeface="Tw Cen MT (Body)"/>
              </a:rPr>
              <a:t>most lethal </a:t>
            </a:r>
            <a:r>
              <a:rPr lang="en-US" sz="2600" dirty="0">
                <a:latin typeface="Tw Cen MT (Body)"/>
              </a:rPr>
              <a:t>method of suicide.</a:t>
            </a:r>
          </a:p>
          <a:p>
            <a:pPr>
              <a:buFont typeface="Wingdings" panose="05000000000000000000" pitchFamily="2" charset="2"/>
              <a:buChar char="q"/>
            </a:pPr>
            <a:endParaRPr lang="en-US" sz="2400" dirty="0">
              <a:latin typeface="Tw Cen MT (Body)"/>
            </a:endParaRPr>
          </a:p>
          <a:p>
            <a:pPr>
              <a:buFont typeface="Wingdings" panose="05000000000000000000" pitchFamily="2" charset="2"/>
              <a:buChar char="q"/>
            </a:pPr>
            <a:r>
              <a:rPr lang="en-US" sz="2400" b="1" u="sng" dirty="0">
                <a:latin typeface="Tw Cen MT (Body)"/>
              </a:rPr>
              <a:t>Firearms are 85-90% lethal </a:t>
            </a:r>
            <a:r>
              <a:rPr lang="en-US" sz="2400" dirty="0">
                <a:latin typeface="Tw Cen MT (Body)"/>
              </a:rPr>
              <a:t>when used during a suicide attempt. It is very important to address firearms with every situation/every time to ensure that access is address. </a:t>
            </a:r>
          </a:p>
          <a:p>
            <a:pPr>
              <a:buFont typeface="Wingdings" panose="05000000000000000000" pitchFamily="2" charset="2"/>
              <a:buChar char="q"/>
            </a:pPr>
            <a:endParaRPr lang="en-US" sz="2400" dirty="0">
              <a:latin typeface="Tw Cen MT (Body)"/>
            </a:endParaRPr>
          </a:p>
          <a:p>
            <a:pPr>
              <a:buFont typeface="Wingdings" panose="05000000000000000000" pitchFamily="2" charset="2"/>
              <a:buChar char="q"/>
            </a:pPr>
            <a:r>
              <a:rPr lang="en-US" sz="2400" b="1" u="sng" dirty="0">
                <a:latin typeface="Tw Cen MT (Body)"/>
              </a:rPr>
              <a:t>All other methods combined </a:t>
            </a:r>
            <a:r>
              <a:rPr lang="en-US" sz="2400" dirty="0">
                <a:latin typeface="Tw Cen MT (Body)"/>
              </a:rPr>
              <a:t>are </a:t>
            </a:r>
            <a:r>
              <a:rPr lang="en-US" sz="2400" b="1" u="sng" dirty="0">
                <a:latin typeface="Tw Cen MT (Body)"/>
              </a:rPr>
              <a:t>5% </a:t>
            </a:r>
            <a:r>
              <a:rPr lang="en-US" sz="2400" dirty="0">
                <a:latin typeface="Tw Cen MT (Body)"/>
              </a:rPr>
              <a:t>lethal when used during a suicide attempt</a:t>
            </a:r>
            <a:r>
              <a:rPr lang="en-US" sz="2400" b="1" i="1" dirty="0">
                <a:latin typeface="Tw Cen MT (Body)"/>
              </a:rPr>
              <a:t>. </a:t>
            </a:r>
          </a:p>
          <a:p>
            <a:pPr>
              <a:buFont typeface="Wingdings" panose="05000000000000000000" pitchFamily="2" charset="2"/>
              <a:buChar char="q"/>
            </a:pPr>
            <a:endParaRPr lang="en-US" sz="2400" dirty="0">
              <a:latin typeface="Tw Cen MT (Body)"/>
            </a:endParaRPr>
          </a:p>
          <a:p>
            <a:pPr>
              <a:buFont typeface="Wingdings" panose="05000000000000000000" pitchFamily="2" charset="2"/>
              <a:buChar char="q"/>
            </a:pPr>
            <a:r>
              <a:rPr lang="en-US" sz="2400" dirty="0">
                <a:latin typeface="Tw Cen MT (Body)"/>
              </a:rPr>
              <a:t>Veterans are trained to handle/use weapons.</a:t>
            </a:r>
          </a:p>
          <a:p>
            <a:pPr>
              <a:buFont typeface="Wingdings" panose="05000000000000000000" pitchFamily="2" charset="2"/>
              <a:buChar char="q"/>
            </a:pPr>
            <a:endParaRPr lang="en-US" sz="2400" dirty="0">
              <a:latin typeface="Tw Cen MT (Body)"/>
            </a:endParaRPr>
          </a:p>
          <a:p>
            <a:pPr>
              <a:buFont typeface="Wingdings" panose="05000000000000000000" pitchFamily="2" charset="2"/>
              <a:buChar char="q"/>
            </a:pPr>
            <a:r>
              <a:rPr lang="en-US" sz="2400" dirty="0">
                <a:latin typeface="Tw Cen MT (Body)"/>
              </a:rPr>
              <a:t>Veterans usually have access to firearms; some have a collection of firearms.</a:t>
            </a:r>
          </a:p>
          <a:p>
            <a:pPr marL="0" indent="0">
              <a:buNone/>
            </a:pPr>
            <a:endParaRPr lang="en-US" dirty="0"/>
          </a:p>
        </p:txBody>
      </p:sp>
      <p:sp>
        <p:nvSpPr>
          <p:cNvPr id="3" name="Title 2">
            <a:extLst>
              <a:ext uri="{FF2B5EF4-FFF2-40B4-BE49-F238E27FC236}">
                <a16:creationId xmlns:a16="http://schemas.microsoft.com/office/drawing/2014/main" id="{43FE35E0-CB0B-47B3-9839-A4BA974F012E}"/>
              </a:ext>
            </a:extLst>
          </p:cNvPr>
          <p:cNvSpPr>
            <a:spLocks noGrp="1"/>
          </p:cNvSpPr>
          <p:nvPr>
            <p:ph type="title"/>
          </p:nvPr>
        </p:nvSpPr>
        <p:spPr/>
        <p:txBody>
          <a:bodyPr/>
          <a:lstStyle/>
          <a:p>
            <a:pPr algn="ctr"/>
            <a:r>
              <a:rPr lang="en-US" sz="3600" dirty="0"/>
              <a:t>Methods of suicide</a:t>
            </a:r>
            <a:endParaRPr lang="en-US" dirty="0"/>
          </a:p>
        </p:txBody>
      </p:sp>
    </p:spTree>
    <p:extLst>
      <p:ext uri="{BB962C8B-B14F-4D97-AF65-F5344CB8AC3E}">
        <p14:creationId xmlns:p14="http://schemas.microsoft.com/office/powerpoint/2010/main" val="37889137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8D3F1A2-49A3-4C7C-A065-F877F0AE062A}"/>
              </a:ext>
            </a:extLst>
          </p:cNvPr>
          <p:cNvSpPr>
            <a:spLocks noGrp="1"/>
          </p:cNvSpPr>
          <p:nvPr>
            <p:ph type="sldNum" sz="quarter" idx="12"/>
          </p:nvPr>
        </p:nvSpPr>
        <p:spPr/>
        <p:txBody>
          <a:bodyPr/>
          <a:lstStyle/>
          <a:p>
            <a:fld id="{ACD12D91-5F71-FE4F-A594-B9667DC21877}" type="slidenum">
              <a:rPr lang="en-US" smtClean="0"/>
              <a:pPr/>
              <a:t>17</a:t>
            </a:fld>
            <a:endParaRPr lang="en-US">
              <a:solidFill>
                <a:srgbClr val="03295F"/>
              </a:solidFill>
            </a:endParaRPr>
          </a:p>
        </p:txBody>
      </p:sp>
      <p:graphicFrame>
        <p:nvGraphicFramePr>
          <p:cNvPr id="6" name="Table 5">
            <a:extLst>
              <a:ext uri="{FF2B5EF4-FFF2-40B4-BE49-F238E27FC236}">
                <a16:creationId xmlns:a16="http://schemas.microsoft.com/office/drawing/2014/main" id="{D30D002D-F310-4B30-85A3-87C8E0EC7CB2}"/>
              </a:ext>
            </a:extLst>
          </p:cNvPr>
          <p:cNvGraphicFramePr>
            <a:graphicFrameLocks noGrp="1"/>
          </p:cNvGraphicFramePr>
          <p:nvPr/>
        </p:nvGraphicFramePr>
        <p:xfrm>
          <a:off x="204537" y="974558"/>
          <a:ext cx="8179217" cy="4740440"/>
        </p:xfrm>
        <a:graphic>
          <a:graphicData uri="http://schemas.openxmlformats.org/drawingml/2006/table">
            <a:tbl>
              <a:tblPr/>
              <a:tblGrid>
                <a:gridCol w="1010652">
                  <a:extLst>
                    <a:ext uri="{9D8B030D-6E8A-4147-A177-3AD203B41FA5}">
                      <a16:colId xmlns:a16="http://schemas.microsoft.com/office/drawing/2014/main" val="1474233593"/>
                    </a:ext>
                  </a:extLst>
                </a:gridCol>
                <a:gridCol w="814084">
                  <a:extLst>
                    <a:ext uri="{9D8B030D-6E8A-4147-A177-3AD203B41FA5}">
                      <a16:colId xmlns:a16="http://schemas.microsoft.com/office/drawing/2014/main" val="2061974783"/>
                    </a:ext>
                  </a:extLst>
                </a:gridCol>
                <a:gridCol w="907783">
                  <a:extLst>
                    <a:ext uri="{9D8B030D-6E8A-4147-A177-3AD203B41FA5}">
                      <a16:colId xmlns:a16="http://schemas.microsoft.com/office/drawing/2014/main" val="548386382"/>
                    </a:ext>
                  </a:extLst>
                </a:gridCol>
                <a:gridCol w="907783">
                  <a:extLst>
                    <a:ext uri="{9D8B030D-6E8A-4147-A177-3AD203B41FA5}">
                      <a16:colId xmlns:a16="http://schemas.microsoft.com/office/drawing/2014/main" val="2200309317"/>
                    </a:ext>
                  </a:extLst>
                </a:gridCol>
                <a:gridCol w="907783">
                  <a:extLst>
                    <a:ext uri="{9D8B030D-6E8A-4147-A177-3AD203B41FA5}">
                      <a16:colId xmlns:a16="http://schemas.microsoft.com/office/drawing/2014/main" val="748303984"/>
                    </a:ext>
                  </a:extLst>
                </a:gridCol>
                <a:gridCol w="907783">
                  <a:extLst>
                    <a:ext uri="{9D8B030D-6E8A-4147-A177-3AD203B41FA5}">
                      <a16:colId xmlns:a16="http://schemas.microsoft.com/office/drawing/2014/main" val="2649573850"/>
                    </a:ext>
                  </a:extLst>
                </a:gridCol>
                <a:gridCol w="907783">
                  <a:extLst>
                    <a:ext uri="{9D8B030D-6E8A-4147-A177-3AD203B41FA5}">
                      <a16:colId xmlns:a16="http://schemas.microsoft.com/office/drawing/2014/main" val="2645680688"/>
                    </a:ext>
                  </a:extLst>
                </a:gridCol>
                <a:gridCol w="907783">
                  <a:extLst>
                    <a:ext uri="{9D8B030D-6E8A-4147-A177-3AD203B41FA5}">
                      <a16:colId xmlns:a16="http://schemas.microsoft.com/office/drawing/2014/main" val="690312117"/>
                    </a:ext>
                  </a:extLst>
                </a:gridCol>
                <a:gridCol w="907783">
                  <a:extLst>
                    <a:ext uri="{9D8B030D-6E8A-4147-A177-3AD203B41FA5}">
                      <a16:colId xmlns:a16="http://schemas.microsoft.com/office/drawing/2014/main" val="744002162"/>
                    </a:ext>
                  </a:extLst>
                </a:gridCol>
              </a:tblGrid>
              <a:tr h="642655">
                <a:tc>
                  <a:txBody>
                    <a:bodyPr/>
                    <a:lstStyle/>
                    <a:p>
                      <a:pPr algn="l" fontAlgn="b"/>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gridSpan="2">
                  <a:txBody>
                    <a:bodyPr/>
                    <a:lstStyle/>
                    <a:p>
                      <a:pPr algn="ctr" fontAlgn="ctr"/>
                      <a:r>
                        <a:rPr lang="en-US" sz="1600" b="1" i="0" u="none" strike="noStrike">
                          <a:solidFill>
                            <a:srgbClr val="000000"/>
                          </a:solidFill>
                          <a:effectLst/>
                          <a:latin typeface="Arial" panose="020B0604020202020204" pitchFamily="34" charset="0"/>
                          <a:cs typeface="Arial" panose="020B0604020202020204" pitchFamily="34" charset="0"/>
                        </a:rPr>
                        <a:t>Non-Veteran</a:t>
                      </a:r>
                    </a:p>
                  </a:txBody>
                  <a:tcPr marL="9525" marR="9525" marT="9525" marB="0" anchor="ctr">
                    <a:lnL>
                      <a:noFill/>
                    </a:lnL>
                    <a:lnR>
                      <a:noFill/>
                    </a:lnR>
                    <a:lnT>
                      <a:noFill/>
                    </a:lnT>
                    <a:lnB>
                      <a:noFill/>
                    </a:lnB>
                  </a:tcPr>
                </a:tc>
                <a:tc hMerge="1">
                  <a:txBody>
                    <a:bodyPr/>
                    <a:lstStyle/>
                    <a:p>
                      <a:endParaRPr lang="en-US"/>
                    </a:p>
                  </a:txBody>
                  <a:tcPr/>
                </a:tc>
                <a:tc gridSpan="2">
                  <a:txBody>
                    <a:bodyPr/>
                    <a:lstStyle/>
                    <a:p>
                      <a:pPr algn="ctr" fontAlgn="b"/>
                      <a:r>
                        <a:rPr lang="en-US" sz="1600" b="1"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b">
                    <a:lnL>
                      <a:noFill/>
                    </a:lnL>
                    <a:lnR>
                      <a:noFill/>
                    </a:lnR>
                    <a:lnT>
                      <a:noFill/>
                    </a:lnT>
                    <a:lnB>
                      <a:noFill/>
                    </a:lnB>
                    <a:solidFill>
                      <a:srgbClr val="D9E1F2"/>
                    </a:solidFill>
                  </a:tcPr>
                </a:tc>
                <a:tc hMerge="1">
                  <a:txBody>
                    <a:bodyPr/>
                    <a:lstStyle/>
                    <a:p>
                      <a:endParaRPr lang="en-US"/>
                    </a:p>
                  </a:txBody>
                  <a:tcPr/>
                </a:tc>
                <a:tc gridSpan="2">
                  <a:txBody>
                    <a:bodyPr/>
                    <a:lstStyle/>
                    <a:p>
                      <a:pPr algn="ctr" fontAlgn="ctr"/>
                      <a:r>
                        <a:rPr lang="en-US" sz="1600" b="1" i="0" u="none" strike="noStrike">
                          <a:solidFill>
                            <a:srgbClr val="000000"/>
                          </a:solidFill>
                          <a:effectLst/>
                          <a:latin typeface="Arial" panose="020B0604020202020204" pitchFamily="34" charset="0"/>
                          <a:cs typeface="Arial" panose="020B0604020202020204" pitchFamily="34" charset="0"/>
                        </a:rPr>
                        <a:t>Non-Veteran</a:t>
                      </a:r>
                    </a:p>
                  </a:txBody>
                  <a:tcPr marL="9525" marR="9525" marT="9525" marB="0" anchor="ctr">
                    <a:lnL>
                      <a:noFill/>
                    </a:lnL>
                    <a:lnR>
                      <a:noFill/>
                    </a:lnR>
                    <a:lnT>
                      <a:noFill/>
                    </a:lnT>
                    <a:lnB>
                      <a:noFill/>
                    </a:lnB>
                  </a:tcPr>
                </a:tc>
                <a:tc hMerge="1">
                  <a:txBody>
                    <a:bodyPr/>
                    <a:lstStyle/>
                    <a:p>
                      <a:endParaRPr lang="en-US"/>
                    </a:p>
                  </a:txBody>
                  <a:tcPr>
                    <a:lnL w="12700" cmpd="sng">
                      <a:noFill/>
                      <a:prstDash val="solid"/>
                    </a:lnL>
                  </a:tcPr>
                </a:tc>
                <a:tc gridSpan="2">
                  <a:txBody>
                    <a:bodyPr/>
                    <a:lstStyle/>
                    <a:p>
                      <a:pPr algn="ctr" fontAlgn="ctr"/>
                      <a:r>
                        <a:rPr lang="en-US" sz="1600" b="1" i="0" u="none" strike="noStrike">
                          <a:solidFill>
                            <a:srgbClr val="000000"/>
                          </a:solidFill>
                          <a:effectLst/>
                          <a:latin typeface="Arial" panose="020B0604020202020204" pitchFamily="34" charset="0"/>
                          <a:cs typeface="Arial" panose="020B0604020202020204" pitchFamily="34" charset="0"/>
                        </a:rPr>
                        <a:t>Veteran</a:t>
                      </a:r>
                    </a:p>
                  </a:txBody>
                  <a:tcPr marL="9525" marR="9525" marT="9525" marB="0" anchor="ctr">
                    <a:lnL>
                      <a:noFill/>
                    </a:lnL>
                    <a:lnR>
                      <a:noFill/>
                    </a:lnR>
                    <a:lnT>
                      <a:noFill/>
                    </a:lnT>
                    <a:lnB>
                      <a:noFill/>
                    </a:lnB>
                    <a:solidFill>
                      <a:srgbClr val="D9E1F2"/>
                    </a:solidFill>
                  </a:tcPr>
                </a:tc>
                <a:tc hMerge="1">
                  <a:txBody>
                    <a:bodyPr/>
                    <a:lstStyle/>
                    <a:p>
                      <a:endParaRPr lang="en-US"/>
                    </a:p>
                  </a:txBody>
                  <a:tcPr>
                    <a:lnL w="12700" cmpd="sng">
                      <a:noFill/>
                      <a:prstDash val="solid"/>
                    </a:lnL>
                  </a:tcPr>
                </a:tc>
                <a:extLst>
                  <a:ext uri="{0D108BD9-81ED-4DB2-BD59-A6C34878D82A}">
                    <a16:rowId xmlns:a16="http://schemas.microsoft.com/office/drawing/2014/main" val="4099293887"/>
                  </a:ext>
                </a:extLst>
              </a:tr>
              <a:tr h="642655">
                <a:tc>
                  <a:txBody>
                    <a:bodyPr/>
                    <a:lstStyle/>
                    <a:p>
                      <a:pPr algn="l" fontAlgn="b"/>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gridSpan="2">
                  <a:txBody>
                    <a:bodyPr/>
                    <a:lstStyle/>
                    <a:p>
                      <a:pPr algn="ctr" fontAlgn="ctr"/>
                      <a:r>
                        <a:rPr lang="en-US" sz="1600" b="1" i="0" u="none" strike="noStrike">
                          <a:solidFill>
                            <a:srgbClr val="000000"/>
                          </a:solidFill>
                          <a:effectLst/>
                          <a:latin typeface="Arial" panose="020B0604020202020204" pitchFamily="34" charset="0"/>
                          <a:cs typeface="Arial" panose="020B0604020202020204" pitchFamily="34" charset="0"/>
                        </a:rPr>
                        <a:t>U.S. Adults</a:t>
                      </a:r>
                    </a:p>
                  </a:txBody>
                  <a:tcPr marL="9525" marR="9525" marT="9525" marB="0" anchor="ctr">
                    <a:lnL>
                      <a:noFill/>
                    </a:lnL>
                    <a:lnR>
                      <a:noFill/>
                    </a:lnR>
                    <a:lnT>
                      <a:noFill/>
                    </a:lnT>
                    <a:lnB>
                      <a:noFill/>
                    </a:lnB>
                  </a:tcPr>
                </a:tc>
                <a:tc hMerge="1">
                  <a:txBody>
                    <a:bodyPr/>
                    <a:lstStyle/>
                    <a:p>
                      <a:endParaRPr lang="en-US"/>
                    </a:p>
                  </a:txBody>
                  <a:tcPr/>
                </a:tc>
                <a:tc gridSpan="2">
                  <a:txBody>
                    <a:bodyPr/>
                    <a:lstStyle/>
                    <a:p>
                      <a:pPr algn="ctr" fontAlgn="ctr"/>
                      <a:r>
                        <a:rPr lang="en-US" sz="1600" b="1" i="0" u="none" strike="noStrike">
                          <a:solidFill>
                            <a:srgbClr val="000000"/>
                          </a:solidFill>
                          <a:effectLst/>
                          <a:latin typeface="Arial" panose="020B0604020202020204" pitchFamily="34" charset="0"/>
                          <a:cs typeface="Arial" panose="020B0604020202020204" pitchFamily="34" charset="0"/>
                        </a:rPr>
                        <a:t>Veterans</a:t>
                      </a:r>
                    </a:p>
                  </a:txBody>
                  <a:tcPr marL="9525" marR="9525" marT="9525" marB="0" anchor="ctr">
                    <a:lnL>
                      <a:noFill/>
                    </a:lnL>
                    <a:lnR>
                      <a:noFill/>
                    </a:lnR>
                    <a:lnT>
                      <a:noFill/>
                    </a:lnT>
                    <a:lnB>
                      <a:noFill/>
                    </a:lnB>
                    <a:solidFill>
                      <a:srgbClr val="D9E1F2"/>
                    </a:solidFill>
                  </a:tcPr>
                </a:tc>
                <a:tc hMerge="1">
                  <a:txBody>
                    <a:bodyPr/>
                    <a:lstStyle/>
                    <a:p>
                      <a:endParaRPr lang="en-US"/>
                    </a:p>
                  </a:txBody>
                  <a:tcPr/>
                </a:tc>
                <a:tc gridSpan="2">
                  <a:txBody>
                    <a:bodyPr/>
                    <a:lstStyle/>
                    <a:p>
                      <a:pPr algn="ctr" fontAlgn="ctr"/>
                      <a:r>
                        <a:rPr lang="en-US" sz="1600" b="1" i="0" u="none" strike="noStrike">
                          <a:solidFill>
                            <a:srgbClr val="000000"/>
                          </a:solidFill>
                          <a:effectLst/>
                          <a:latin typeface="Arial" panose="020B0604020202020204" pitchFamily="34" charset="0"/>
                          <a:cs typeface="Arial" panose="020B0604020202020204" pitchFamily="34" charset="0"/>
                        </a:rPr>
                        <a:t>Women</a:t>
                      </a:r>
                    </a:p>
                  </a:txBody>
                  <a:tcPr marL="9525" marR="9525" marT="9525" marB="0" anchor="ctr">
                    <a:lnL>
                      <a:noFill/>
                    </a:lnL>
                    <a:lnR>
                      <a:noFill/>
                    </a:lnR>
                    <a:lnT>
                      <a:noFill/>
                    </a:lnT>
                    <a:lnB>
                      <a:noFill/>
                    </a:lnB>
                  </a:tcPr>
                </a:tc>
                <a:tc hMerge="1">
                  <a:txBody>
                    <a:bodyPr/>
                    <a:lstStyle/>
                    <a:p>
                      <a:endParaRPr lang="en-US"/>
                    </a:p>
                  </a:txBody>
                  <a:tcPr>
                    <a:lnL w="12700" cmpd="sng">
                      <a:noFill/>
                      <a:prstDash val="solid"/>
                    </a:lnL>
                  </a:tcPr>
                </a:tc>
                <a:tc gridSpan="2">
                  <a:txBody>
                    <a:bodyPr/>
                    <a:lstStyle/>
                    <a:p>
                      <a:pPr algn="ctr" fontAlgn="ctr"/>
                      <a:r>
                        <a:rPr lang="en-US" sz="1600" b="1" i="0" u="none" strike="noStrike">
                          <a:solidFill>
                            <a:srgbClr val="000000"/>
                          </a:solidFill>
                          <a:effectLst/>
                          <a:latin typeface="Arial" panose="020B0604020202020204" pitchFamily="34" charset="0"/>
                          <a:cs typeface="Arial" panose="020B0604020202020204" pitchFamily="34" charset="0"/>
                        </a:rPr>
                        <a:t>Women</a:t>
                      </a:r>
                    </a:p>
                  </a:txBody>
                  <a:tcPr marL="9525" marR="9525" marT="9525" marB="0" anchor="ctr">
                    <a:lnL>
                      <a:noFill/>
                    </a:lnL>
                    <a:lnR>
                      <a:noFill/>
                    </a:lnR>
                    <a:lnT>
                      <a:noFill/>
                    </a:lnT>
                    <a:lnB>
                      <a:noFill/>
                    </a:lnB>
                    <a:solidFill>
                      <a:srgbClr val="D9E1F2"/>
                    </a:solidFill>
                  </a:tcPr>
                </a:tc>
                <a:tc hMerge="1">
                  <a:txBody>
                    <a:bodyPr/>
                    <a:lstStyle/>
                    <a:p>
                      <a:endParaRPr lang="en-US"/>
                    </a:p>
                  </a:txBody>
                  <a:tcPr>
                    <a:lnL w="12700" cmpd="sng">
                      <a:noFill/>
                      <a:prstDash val="solid"/>
                    </a:lnL>
                  </a:tcPr>
                </a:tc>
                <a:extLst>
                  <a:ext uri="{0D108BD9-81ED-4DB2-BD59-A6C34878D82A}">
                    <a16:rowId xmlns:a16="http://schemas.microsoft.com/office/drawing/2014/main" val="4138295976"/>
                  </a:ext>
                </a:extLst>
              </a:tr>
              <a:tr h="691026">
                <a:tc>
                  <a:txBody>
                    <a:bodyPr/>
                    <a:lstStyle/>
                    <a:p>
                      <a:pPr algn="l" fontAlgn="b"/>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a:txBody>
                    <a:bodyPr/>
                    <a:lstStyle/>
                    <a:p>
                      <a:pPr algn="ctr" fontAlgn="ctr"/>
                      <a:r>
                        <a:rPr lang="en-US" sz="1400" b="1" i="1" u="none" strike="noStrike">
                          <a:solidFill>
                            <a:srgbClr val="000000"/>
                          </a:solidFill>
                          <a:effectLst/>
                          <a:latin typeface="Arial" panose="020B0604020202020204" pitchFamily="34" charset="0"/>
                          <a:cs typeface="Arial" panose="020B0604020202020204" pitchFamily="34" charset="0"/>
                        </a:rPr>
                        <a:t>2019</a:t>
                      </a: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r>
                        <a:rPr lang="en-US" sz="1400" b="1" i="1" u="none" strike="noStrike">
                          <a:solidFill>
                            <a:srgbClr val="000000"/>
                          </a:solidFill>
                          <a:effectLst/>
                          <a:latin typeface="Arial" panose="020B0604020202020204" pitchFamily="34" charset="0"/>
                          <a:cs typeface="Arial" panose="020B0604020202020204" pitchFamily="34" charset="0"/>
                        </a:rPr>
                        <a:t>Change*</a:t>
                      </a: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r>
                        <a:rPr lang="en-US" sz="1400" b="1" i="1" u="none" strike="noStrike">
                          <a:solidFill>
                            <a:srgbClr val="000000"/>
                          </a:solidFill>
                          <a:effectLst/>
                          <a:latin typeface="Arial" panose="020B0604020202020204" pitchFamily="34" charset="0"/>
                          <a:cs typeface="Arial" panose="020B0604020202020204" pitchFamily="34" charset="0"/>
                        </a:rPr>
                        <a:t>2019</a:t>
                      </a: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solidFill>
                      <a:srgbClr val="D9E1F2"/>
                    </a:solidFill>
                  </a:tcPr>
                </a:tc>
                <a:tc>
                  <a:txBody>
                    <a:bodyPr/>
                    <a:lstStyle/>
                    <a:p>
                      <a:pPr algn="ctr" fontAlgn="ctr"/>
                      <a:r>
                        <a:rPr lang="en-US" sz="1400" b="1" i="1" u="none" strike="noStrike">
                          <a:solidFill>
                            <a:srgbClr val="000000"/>
                          </a:solidFill>
                          <a:effectLst/>
                          <a:latin typeface="Arial" panose="020B0604020202020204" pitchFamily="34" charset="0"/>
                          <a:cs typeface="Arial" panose="020B0604020202020204" pitchFamily="34" charset="0"/>
                        </a:rPr>
                        <a:t>Change*</a:t>
                      </a: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solidFill>
                      <a:srgbClr val="D9E1F2"/>
                    </a:solidFill>
                  </a:tcPr>
                </a:tc>
                <a:tc>
                  <a:txBody>
                    <a:bodyPr/>
                    <a:lstStyle/>
                    <a:p>
                      <a:pPr algn="ctr" fontAlgn="ctr"/>
                      <a:r>
                        <a:rPr lang="en-US" sz="1400" b="1" i="1" u="none" strike="noStrike">
                          <a:solidFill>
                            <a:srgbClr val="000000"/>
                          </a:solidFill>
                          <a:effectLst/>
                          <a:latin typeface="Arial" panose="020B0604020202020204" pitchFamily="34" charset="0"/>
                          <a:cs typeface="Arial" panose="020B0604020202020204" pitchFamily="34" charset="0"/>
                        </a:rPr>
                        <a:t>2019</a:t>
                      </a: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r>
                        <a:rPr lang="en-US" sz="1400" b="1" i="1" u="none" strike="noStrike">
                          <a:solidFill>
                            <a:srgbClr val="000000"/>
                          </a:solidFill>
                          <a:effectLst/>
                          <a:latin typeface="Arial" panose="020B0604020202020204" pitchFamily="34" charset="0"/>
                          <a:cs typeface="Arial" panose="020B0604020202020204" pitchFamily="34" charset="0"/>
                        </a:rPr>
                        <a:t>Change*</a:t>
                      </a:r>
                    </a:p>
                  </a:txBody>
                  <a:tcPr marL="9525" marR="9525" marT="9525" marB="0" anchor="ctr">
                    <a:lnL>
                      <a:noFill/>
                    </a:lnL>
                    <a:lnR>
                      <a:noFill/>
                    </a:lnR>
                    <a:lnB w="12700" cap="flat" cmpd="sng" algn="ctr">
                      <a:solidFill>
                        <a:schemeClr val="tx1"/>
                      </a:solidFill>
                      <a:prstDash val="solid"/>
                      <a:round/>
                      <a:headEnd type="none" w="med" len="med"/>
                      <a:tailEnd type="none" w="med" len="med"/>
                    </a:lnB>
                  </a:tcPr>
                </a:tc>
                <a:tc>
                  <a:txBody>
                    <a:bodyPr/>
                    <a:lstStyle/>
                    <a:p>
                      <a:pPr algn="ctr" fontAlgn="ctr"/>
                      <a:r>
                        <a:rPr lang="en-US" sz="1400" b="1" i="1" u="none" strike="noStrike">
                          <a:solidFill>
                            <a:srgbClr val="000000"/>
                          </a:solidFill>
                          <a:effectLst/>
                          <a:latin typeface="Arial" panose="020B0604020202020204" pitchFamily="34" charset="0"/>
                          <a:cs typeface="Arial" panose="020B0604020202020204" pitchFamily="34" charset="0"/>
                        </a:rPr>
                        <a:t>2019</a:t>
                      </a: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solidFill>
                      <a:srgbClr val="D9E1F2"/>
                    </a:solidFill>
                  </a:tcPr>
                </a:tc>
                <a:tc>
                  <a:txBody>
                    <a:bodyPr/>
                    <a:lstStyle/>
                    <a:p>
                      <a:pPr algn="ctr" fontAlgn="ctr"/>
                      <a:r>
                        <a:rPr lang="en-US" sz="1400" b="1" i="1" u="none" strike="noStrike">
                          <a:solidFill>
                            <a:srgbClr val="000000"/>
                          </a:solidFill>
                          <a:effectLst/>
                          <a:latin typeface="Arial" panose="020B0604020202020204" pitchFamily="34" charset="0"/>
                          <a:cs typeface="Arial" panose="020B0604020202020204" pitchFamily="34" charset="0"/>
                        </a:rPr>
                        <a:t>Change*</a:t>
                      </a:r>
                    </a:p>
                  </a:txBody>
                  <a:tcPr marL="9525" marR="9525" marT="9525" marB="0" anchor="ctr">
                    <a:lnL>
                      <a:noFill/>
                    </a:lnL>
                    <a:lnR>
                      <a:noFill/>
                    </a:lnR>
                    <a:lnB w="12700" cap="flat" cmpd="sng" algn="ctr">
                      <a:solidFill>
                        <a:schemeClr val="tx1"/>
                      </a:solidFill>
                      <a:prstDash val="solid"/>
                      <a:round/>
                      <a:headEnd type="none" w="med" len="med"/>
                      <a:tailEnd type="none" w="med" len="med"/>
                    </a:lnB>
                    <a:solidFill>
                      <a:srgbClr val="D9E1F2"/>
                    </a:solidFill>
                  </a:tcPr>
                </a:tc>
                <a:extLst>
                  <a:ext uri="{0D108BD9-81ED-4DB2-BD59-A6C34878D82A}">
                    <a16:rowId xmlns:a16="http://schemas.microsoft.com/office/drawing/2014/main" val="3611700323"/>
                  </a:ext>
                </a:extLst>
              </a:tr>
              <a:tr h="691026">
                <a:tc>
                  <a:txBody>
                    <a:bodyPr/>
                    <a:lstStyle/>
                    <a:p>
                      <a:pPr algn="l" fontAlgn="ctr"/>
                      <a:r>
                        <a:rPr lang="en-US" sz="1400" b="1" i="0" u="none" strike="noStrike">
                          <a:solidFill>
                            <a:srgbClr val="000000"/>
                          </a:solidFill>
                          <a:effectLst/>
                          <a:latin typeface="Arial" panose="020B0604020202020204" pitchFamily="34" charset="0"/>
                          <a:cs typeface="Arial" panose="020B0604020202020204" pitchFamily="34" charset="0"/>
                        </a:rPr>
                        <a:t>Firearms</a:t>
                      </a:r>
                    </a:p>
                  </a:txBody>
                  <a:tcPr marL="9525" marR="9525" marT="9525" marB="0" anchor="ctr">
                    <a:lnL>
                      <a:noFill/>
                    </a:lnL>
                    <a:lnR>
                      <a:noFill/>
                    </a:lnR>
                    <a:lnT>
                      <a:noFill/>
                    </a:lnT>
                    <a:lnB>
                      <a:noFill/>
                    </a:lnB>
                  </a:tcPr>
                </a:tc>
                <a:tc>
                  <a:txBody>
                    <a:bodyPr/>
                    <a:lstStyle/>
                    <a:p>
                      <a:pPr algn="ctr" fontAlgn="ctr"/>
                      <a:r>
                        <a:rPr lang="en-US" sz="1600" b="1" i="0" u="none" strike="noStrike">
                          <a:solidFill>
                            <a:srgbClr val="000000"/>
                          </a:solidFill>
                          <a:effectLst/>
                          <a:latin typeface="Arial" panose="020B0604020202020204" pitchFamily="34" charset="0"/>
                          <a:cs typeface="Arial" panose="020B0604020202020204" pitchFamily="34" charset="0"/>
                        </a:rPr>
                        <a:t>47.9%</a:t>
                      </a:r>
                    </a:p>
                  </a:txBody>
                  <a:tcPr marL="9525" marR="9525" marT="9525"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ctr"/>
                      <a:r>
                        <a:rPr lang="en-US" sz="1600" b="1" i="0" u="none" strike="noStrike">
                          <a:solidFill>
                            <a:srgbClr val="000000"/>
                          </a:solidFill>
                          <a:effectLst/>
                          <a:latin typeface="Arial" panose="020B0604020202020204" pitchFamily="34" charset="0"/>
                          <a:cs typeface="Arial" panose="020B0604020202020204" pitchFamily="34" charset="0"/>
                        </a:rPr>
                        <a:t>(-4.8%)</a:t>
                      </a:r>
                    </a:p>
                  </a:txBody>
                  <a:tcPr marL="9525" marR="9525" marT="9525"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ctr"/>
                      <a:r>
                        <a:rPr lang="en-US" sz="1600" b="1" i="0" u="none" strike="noStrike">
                          <a:solidFill>
                            <a:srgbClr val="000000"/>
                          </a:solidFill>
                          <a:effectLst/>
                          <a:highlight>
                            <a:srgbClr val="00FFFF"/>
                          </a:highlight>
                          <a:latin typeface="Arial" panose="020B0604020202020204" pitchFamily="34" charset="0"/>
                          <a:cs typeface="Arial" panose="020B0604020202020204" pitchFamily="34" charset="0"/>
                        </a:rPr>
                        <a:t>69.2%</a:t>
                      </a:r>
                    </a:p>
                  </a:txBody>
                  <a:tcPr marL="9525" marR="9525" marT="9525" marB="0" anchor="ctr">
                    <a:lnL>
                      <a:noFill/>
                    </a:lnL>
                    <a:lnR>
                      <a:noFill/>
                    </a:lnR>
                    <a:lnT w="12700" cap="flat" cmpd="sng" algn="ctr">
                      <a:solidFill>
                        <a:schemeClr val="tx1"/>
                      </a:solidFill>
                      <a:prstDash val="solid"/>
                      <a:round/>
                      <a:headEnd type="none" w="med" len="med"/>
                      <a:tailEnd type="none" w="med" len="med"/>
                    </a:lnT>
                    <a:lnB>
                      <a:noFill/>
                    </a:lnB>
                    <a:solidFill>
                      <a:srgbClr val="D9E1F2"/>
                    </a:solidFill>
                  </a:tcPr>
                </a:tc>
                <a:tc>
                  <a:txBody>
                    <a:bodyPr/>
                    <a:lstStyle/>
                    <a:p>
                      <a:pPr algn="ctr" fontAlgn="ctr"/>
                      <a:r>
                        <a:rPr lang="en-US" sz="1600" b="1" i="0" u="none" strike="noStrike">
                          <a:solidFill>
                            <a:srgbClr val="000000"/>
                          </a:solidFill>
                          <a:effectLst/>
                          <a:highlight>
                            <a:srgbClr val="00FFFF"/>
                          </a:highlight>
                          <a:latin typeface="Arial" panose="020B0604020202020204" pitchFamily="34" charset="0"/>
                          <a:cs typeface="Arial" panose="020B0604020202020204" pitchFamily="34" charset="0"/>
                        </a:rPr>
                        <a:t>(+2.7%)</a:t>
                      </a:r>
                    </a:p>
                  </a:txBody>
                  <a:tcPr marL="9525" marR="9525" marT="9525" marB="0" anchor="ctr">
                    <a:lnL>
                      <a:noFill/>
                    </a:lnL>
                    <a:lnR>
                      <a:noFill/>
                    </a:lnR>
                    <a:lnT w="12700" cap="flat" cmpd="sng" algn="ctr">
                      <a:solidFill>
                        <a:schemeClr val="tx1"/>
                      </a:solidFill>
                      <a:prstDash val="solid"/>
                      <a:round/>
                      <a:headEnd type="none" w="med" len="med"/>
                      <a:tailEnd type="none" w="med" len="med"/>
                    </a:lnT>
                    <a:lnB>
                      <a:noFill/>
                    </a:lnB>
                    <a:solidFill>
                      <a:srgbClr val="D9E1F2"/>
                    </a:solidFill>
                  </a:tcPr>
                </a:tc>
                <a:tc>
                  <a:txBody>
                    <a:bodyPr/>
                    <a:lstStyle/>
                    <a:p>
                      <a:pPr algn="ctr" fontAlgn="ctr"/>
                      <a:r>
                        <a:rPr lang="en-US" sz="1600" b="1" i="0" u="none" strike="noStrike">
                          <a:solidFill>
                            <a:srgbClr val="000000"/>
                          </a:solidFill>
                          <a:effectLst/>
                          <a:latin typeface="Arial" panose="020B0604020202020204" pitchFamily="34" charset="0"/>
                          <a:cs typeface="Arial" panose="020B0604020202020204" pitchFamily="34" charset="0"/>
                        </a:rPr>
                        <a:t>31.3%</a:t>
                      </a:r>
                    </a:p>
                  </a:txBody>
                  <a:tcPr marL="9525" marR="9525" marT="9525"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ctr"/>
                      <a:r>
                        <a:rPr lang="en-US" sz="1600" b="1" i="0" u="none" strike="noStrike">
                          <a:solidFill>
                            <a:srgbClr val="000000"/>
                          </a:solidFill>
                          <a:effectLst/>
                          <a:latin typeface="Arial" panose="020B0604020202020204" pitchFamily="34" charset="0"/>
                          <a:cs typeface="Arial" panose="020B0604020202020204" pitchFamily="34" charset="0"/>
                        </a:rPr>
                        <a:t>(-4.2%)</a:t>
                      </a:r>
                    </a:p>
                  </a:txBody>
                  <a:tcPr marL="9525" marR="9525" marT="9525"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ctr"/>
                      <a:r>
                        <a:rPr lang="en-US" sz="1600" b="1" i="0" u="none" strike="noStrike">
                          <a:solidFill>
                            <a:srgbClr val="000000"/>
                          </a:solidFill>
                          <a:effectLst/>
                          <a:highlight>
                            <a:srgbClr val="00FFFF"/>
                          </a:highlight>
                          <a:latin typeface="Arial" panose="020B0604020202020204" pitchFamily="34" charset="0"/>
                          <a:cs typeface="Arial" panose="020B0604020202020204" pitchFamily="34" charset="0"/>
                        </a:rPr>
                        <a:t>49.8%</a:t>
                      </a:r>
                    </a:p>
                  </a:txBody>
                  <a:tcPr marL="9525" marR="9525" marT="9525" marB="0" anchor="ctr">
                    <a:lnL>
                      <a:noFill/>
                    </a:lnL>
                    <a:lnR>
                      <a:noFill/>
                    </a:lnR>
                    <a:lnT w="12700" cap="flat" cmpd="sng" algn="ctr">
                      <a:solidFill>
                        <a:schemeClr val="tx1"/>
                      </a:solidFill>
                      <a:prstDash val="solid"/>
                      <a:round/>
                      <a:headEnd type="none" w="med" len="med"/>
                      <a:tailEnd type="none" w="med" len="med"/>
                    </a:lnT>
                    <a:lnB>
                      <a:noFill/>
                    </a:lnB>
                    <a:solidFill>
                      <a:srgbClr val="D9E1F2"/>
                    </a:solidFill>
                  </a:tcPr>
                </a:tc>
                <a:tc>
                  <a:txBody>
                    <a:bodyPr/>
                    <a:lstStyle/>
                    <a:p>
                      <a:pPr algn="ctr" fontAlgn="ctr"/>
                      <a:r>
                        <a:rPr lang="en-US" sz="1600" b="1" i="0" u="none" strike="noStrike">
                          <a:solidFill>
                            <a:srgbClr val="000000"/>
                          </a:solidFill>
                          <a:effectLst/>
                          <a:highlight>
                            <a:srgbClr val="00FFFF"/>
                          </a:highlight>
                          <a:latin typeface="Arial" panose="020B0604020202020204" pitchFamily="34" charset="0"/>
                          <a:cs typeface="Arial" panose="020B0604020202020204" pitchFamily="34" charset="0"/>
                        </a:rPr>
                        <a:t>(+12.8%)</a:t>
                      </a:r>
                    </a:p>
                  </a:txBody>
                  <a:tcPr marL="9525" marR="9525" marT="9525" marB="0" anchor="ctr">
                    <a:lnL>
                      <a:noFill/>
                    </a:lnL>
                    <a:lnR>
                      <a:noFill/>
                    </a:lnR>
                    <a:lnT w="12700" cap="flat" cmpd="sng" algn="ctr">
                      <a:solidFill>
                        <a:schemeClr val="tx1"/>
                      </a:solidFill>
                      <a:prstDash val="solid"/>
                      <a:round/>
                      <a:headEnd type="none" w="med" len="med"/>
                      <a:tailEnd type="none" w="med" len="med"/>
                    </a:lnT>
                    <a:lnB>
                      <a:noFill/>
                    </a:lnB>
                    <a:solidFill>
                      <a:srgbClr val="D9E1F2"/>
                    </a:solidFill>
                  </a:tcPr>
                </a:tc>
                <a:extLst>
                  <a:ext uri="{0D108BD9-81ED-4DB2-BD59-A6C34878D82A}">
                    <a16:rowId xmlns:a16="http://schemas.microsoft.com/office/drawing/2014/main" val="3541097502"/>
                  </a:ext>
                </a:extLst>
              </a:tr>
              <a:tr h="691026">
                <a:tc>
                  <a:txBody>
                    <a:bodyPr/>
                    <a:lstStyle/>
                    <a:p>
                      <a:pPr algn="l" fontAlgn="ctr"/>
                      <a:r>
                        <a:rPr lang="en-US" sz="1400" b="1" i="0" u="none" strike="noStrike">
                          <a:solidFill>
                            <a:srgbClr val="000000"/>
                          </a:solidFill>
                          <a:effectLst/>
                          <a:latin typeface="Arial" panose="020B0604020202020204" pitchFamily="34" charset="0"/>
                          <a:cs typeface="Arial" panose="020B0604020202020204" pitchFamily="34" charset="0"/>
                        </a:rPr>
                        <a:t>Poisoning</a:t>
                      </a:r>
                    </a:p>
                  </a:txBody>
                  <a:tcPr marL="9525" marR="9525" marT="9525" marB="0" anchor="ctr">
                    <a:lnL>
                      <a:noFill/>
                    </a:lnL>
                    <a:lnR>
                      <a:noFill/>
                    </a:lnR>
                    <a:lnT>
                      <a:noFill/>
                    </a:lnT>
                    <a:lnB>
                      <a:noFill/>
                    </a:lnB>
                  </a:tcPr>
                </a:tc>
                <a:tc>
                  <a:txBody>
                    <a:bodyPr/>
                    <a:lstStyle/>
                    <a:p>
                      <a:pPr algn="ctr" fontAlgn="ctr"/>
                      <a:r>
                        <a:rPr lang="en-US" sz="1600" b="1" i="0" u="none" strike="noStrike">
                          <a:solidFill>
                            <a:srgbClr val="000000"/>
                          </a:solidFill>
                          <a:effectLst/>
                          <a:latin typeface="Arial" panose="020B0604020202020204" pitchFamily="34" charset="0"/>
                          <a:cs typeface="Arial" panose="020B0604020202020204" pitchFamily="34" charset="0"/>
                        </a:rPr>
                        <a:t>13.9%</a:t>
                      </a:r>
                    </a:p>
                  </a:txBody>
                  <a:tcPr marL="9525" marR="9525" marT="9525" marB="0" anchor="ctr">
                    <a:lnL>
                      <a:noFill/>
                    </a:lnL>
                    <a:lnR>
                      <a:noFill/>
                    </a:lnR>
                    <a:lnT>
                      <a:noFill/>
                    </a:lnT>
                    <a:lnB>
                      <a:noFill/>
                    </a:lnB>
                  </a:tcPr>
                </a:tc>
                <a:tc>
                  <a:txBody>
                    <a:bodyPr/>
                    <a:lstStyle/>
                    <a:p>
                      <a:pPr algn="ctr" fontAlgn="ctr"/>
                      <a:r>
                        <a:rPr lang="en-US" sz="1600" b="1" i="0" u="none" strike="noStrike">
                          <a:solidFill>
                            <a:srgbClr val="000000"/>
                          </a:solidFill>
                          <a:effectLst/>
                          <a:latin typeface="Arial" panose="020B0604020202020204" pitchFamily="34" charset="0"/>
                          <a:cs typeface="Arial" panose="020B0604020202020204" pitchFamily="34" charset="0"/>
                        </a:rPr>
                        <a:t>(-4.5%)</a:t>
                      </a:r>
                    </a:p>
                  </a:txBody>
                  <a:tcPr marL="9525" marR="9525" marT="9525" marB="0" anchor="ctr">
                    <a:lnL>
                      <a:noFill/>
                    </a:lnL>
                    <a:lnR>
                      <a:noFill/>
                    </a:lnR>
                    <a:lnT>
                      <a:noFill/>
                    </a:lnT>
                    <a:lnB>
                      <a:noFill/>
                    </a:lnB>
                  </a:tcPr>
                </a:tc>
                <a:tc>
                  <a:txBody>
                    <a:bodyPr/>
                    <a:lstStyle/>
                    <a:p>
                      <a:pPr algn="ctr" fontAlgn="ctr"/>
                      <a:r>
                        <a:rPr lang="en-US" sz="1600" b="1" i="0" u="none" strike="noStrike">
                          <a:solidFill>
                            <a:srgbClr val="000000"/>
                          </a:solidFill>
                          <a:effectLst/>
                          <a:latin typeface="Arial" panose="020B0604020202020204" pitchFamily="34" charset="0"/>
                          <a:cs typeface="Arial" panose="020B0604020202020204" pitchFamily="34" charset="0"/>
                        </a:rPr>
                        <a:t>8.4%</a:t>
                      </a:r>
                    </a:p>
                  </a:txBody>
                  <a:tcPr marL="9525" marR="9525" marT="9525" marB="0" anchor="ctr">
                    <a:lnL>
                      <a:noFill/>
                    </a:lnL>
                    <a:lnR>
                      <a:noFill/>
                    </a:lnR>
                    <a:lnT>
                      <a:noFill/>
                    </a:lnT>
                    <a:lnB>
                      <a:noFill/>
                    </a:lnB>
                    <a:solidFill>
                      <a:srgbClr val="D9E1F2"/>
                    </a:solidFill>
                  </a:tcPr>
                </a:tc>
                <a:tc>
                  <a:txBody>
                    <a:bodyPr/>
                    <a:lstStyle/>
                    <a:p>
                      <a:pPr algn="ctr" fontAlgn="ctr"/>
                      <a:r>
                        <a:rPr lang="en-US" sz="1600" b="1" i="0" u="none" strike="noStrike">
                          <a:solidFill>
                            <a:srgbClr val="000000"/>
                          </a:solidFill>
                          <a:effectLst/>
                          <a:latin typeface="Arial" panose="020B0604020202020204" pitchFamily="34" charset="0"/>
                          <a:cs typeface="Arial" panose="020B0604020202020204" pitchFamily="34" charset="0"/>
                        </a:rPr>
                        <a:t>(-4.8%)</a:t>
                      </a:r>
                    </a:p>
                  </a:txBody>
                  <a:tcPr marL="9525" marR="9525" marT="9525" marB="0" anchor="ctr">
                    <a:lnL>
                      <a:noFill/>
                    </a:lnL>
                    <a:lnR>
                      <a:noFill/>
                    </a:lnR>
                    <a:lnT>
                      <a:noFill/>
                    </a:lnT>
                    <a:lnB>
                      <a:noFill/>
                    </a:lnB>
                    <a:solidFill>
                      <a:srgbClr val="D9E1F2"/>
                    </a:solidFill>
                  </a:tcPr>
                </a:tc>
                <a:tc>
                  <a:txBody>
                    <a:bodyPr/>
                    <a:lstStyle/>
                    <a:p>
                      <a:pPr algn="ctr" fontAlgn="ctr"/>
                      <a:r>
                        <a:rPr lang="en-US" sz="1600" b="1" i="0" u="none" strike="noStrike">
                          <a:solidFill>
                            <a:srgbClr val="000000"/>
                          </a:solidFill>
                          <a:effectLst/>
                          <a:latin typeface="Arial" panose="020B0604020202020204" pitchFamily="34" charset="0"/>
                          <a:cs typeface="Arial" panose="020B0604020202020204" pitchFamily="34" charset="0"/>
                        </a:rPr>
                        <a:t>31.0%</a:t>
                      </a:r>
                    </a:p>
                  </a:txBody>
                  <a:tcPr marL="9525" marR="9525" marT="9525" marB="0" anchor="ctr">
                    <a:lnL>
                      <a:noFill/>
                    </a:lnL>
                    <a:lnR>
                      <a:noFill/>
                    </a:lnR>
                    <a:lnT>
                      <a:noFill/>
                    </a:lnT>
                    <a:lnB>
                      <a:noFill/>
                    </a:lnB>
                  </a:tcPr>
                </a:tc>
                <a:tc>
                  <a:txBody>
                    <a:bodyPr/>
                    <a:lstStyle/>
                    <a:p>
                      <a:pPr algn="ctr" fontAlgn="ctr"/>
                      <a:r>
                        <a:rPr lang="en-US" sz="1600" b="1" i="0" u="none" strike="noStrike">
                          <a:solidFill>
                            <a:srgbClr val="000000"/>
                          </a:solidFill>
                          <a:effectLst/>
                          <a:latin typeface="Arial" panose="020B0604020202020204" pitchFamily="34" charset="0"/>
                          <a:cs typeface="Arial" panose="020B0604020202020204" pitchFamily="34" charset="0"/>
                        </a:rPr>
                        <a:t>(-7.1%)</a:t>
                      </a:r>
                    </a:p>
                  </a:txBody>
                  <a:tcPr marL="9525" marR="9525" marT="9525" marB="0" anchor="ctr">
                    <a:lnL>
                      <a:noFill/>
                    </a:lnL>
                    <a:lnR>
                      <a:noFill/>
                    </a:lnR>
                    <a:lnT>
                      <a:noFill/>
                    </a:lnT>
                    <a:lnB>
                      <a:noFill/>
                    </a:lnB>
                  </a:tcPr>
                </a:tc>
                <a:tc>
                  <a:txBody>
                    <a:bodyPr/>
                    <a:lstStyle/>
                    <a:p>
                      <a:pPr algn="ctr" fontAlgn="ctr"/>
                      <a:r>
                        <a:rPr lang="en-US" sz="1600" b="1" i="0" u="none" strike="noStrike">
                          <a:solidFill>
                            <a:srgbClr val="000000"/>
                          </a:solidFill>
                          <a:effectLst/>
                          <a:latin typeface="Arial" panose="020B0604020202020204" pitchFamily="34" charset="0"/>
                          <a:cs typeface="Arial" panose="020B0604020202020204" pitchFamily="34" charset="0"/>
                        </a:rPr>
                        <a:t>26.3%</a:t>
                      </a:r>
                    </a:p>
                  </a:txBody>
                  <a:tcPr marL="9525" marR="9525" marT="9525" marB="0" anchor="ctr">
                    <a:lnL>
                      <a:noFill/>
                    </a:lnL>
                    <a:lnR>
                      <a:noFill/>
                    </a:lnR>
                    <a:lnT>
                      <a:noFill/>
                    </a:lnT>
                    <a:lnB>
                      <a:noFill/>
                    </a:lnB>
                    <a:solidFill>
                      <a:srgbClr val="D9E1F2"/>
                    </a:solidFill>
                  </a:tcPr>
                </a:tc>
                <a:tc>
                  <a:txBody>
                    <a:bodyPr/>
                    <a:lstStyle/>
                    <a:p>
                      <a:pPr algn="ctr" fontAlgn="ctr"/>
                      <a:r>
                        <a:rPr lang="en-US" sz="1600" b="1" i="0" u="none" strike="noStrike">
                          <a:solidFill>
                            <a:srgbClr val="000000"/>
                          </a:solidFill>
                          <a:effectLst/>
                          <a:latin typeface="Arial" panose="020B0604020202020204" pitchFamily="34" charset="0"/>
                          <a:cs typeface="Arial" panose="020B0604020202020204" pitchFamily="34" charset="0"/>
                        </a:rPr>
                        <a:t>(-16.6%)</a:t>
                      </a:r>
                    </a:p>
                  </a:txBody>
                  <a:tcPr marL="9525" marR="9525" marT="9525" marB="0" anchor="ctr">
                    <a:lnL>
                      <a:noFill/>
                    </a:lnL>
                    <a:lnR>
                      <a:noFill/>
                    </a:lnR>
                    <a:lnT>
                      <a:noFill/>
                    </a:lnT>
                    <a:lnB>
                      <a:noFill/>
                    </a:lnB>
                    <a:solidFill>
                      <a:srgbClr val="D9E1F2"/>
                    </a:solidFill>
                  </a:tcPr>
                </a:tc>
                <a:extLst>
                  <a:ext uri="{0D108BD9-81ED-4DB2-BD59-A6C34878D82A}">
                    <a16:rowId xmlns:a16="http://schemas.microsoft.com/office/drawing/2014/main" val="3664271899"/>
                  </a:ext>
                </a:extLst>
              </a:tr>
              <a:tr h="691026">
                <a:tc>
                  <a:txBody>
                    <a:bodyPr/>
                    <a:lstStyle/>
                    <a:p>
                      <a:pPr algn="l" fontAlgn="ctr"/>
                      <a:r>
                        <a:rPr lang="en-US" sz="1400" b="1" i="0" u="none" strike="noStrike">
                          <a:solidFill>
                            <a:srgbClr val="000000"/>
                          </a:solidFill>
                          <a:effectLst/>
                          <a:latin typeface="Arial" panose="020B0604020202020204" pitchFamily="34" charset="0"/>
                          <a:cs typeface="Arial" panose="020B0604020202020204" pitchFamily="34" charset="0"/>
                        </a:rPr>
                        <a:t>Suffocation</a:t>
                      </a:r>
                    </a:p>
                  </a:txBody>
                  <a:tcPr marL="9525" marR="9525" marT="9525" marB="0" anchor="ctr">
                    <a:lnL>
                      <a:noFill/>
                    </a:lnL>
                    <a:lnR>
                      <a:noFill/>
                    </a:lnR>
                    <a:lnT>
                      <a:noFill/>
                    </a:lnT>
                    <a:lnB>
                      <a:noFill/>
                    </a:lnB>
                  </a:tcPr>
                </a:tc>
                <a:tc>
                  <a:txBody>
                    <a:bodyPr/>
                    <a:lstStyle/>
                    <a:p>
                      <a:pPr algn="ctr" fontAlgn="ctr"/>
                      <a:r>
                        <a:rPr lang="en-US" sz="1600" b="1" i="0" u="none" strike="noStrike">
                          <a:solidFill>
                            <a:srgbClr val="000000"/>
                          </a:solidFill>
                          <a:effectLst/>
                          <a:latin typeface="Arial" panose="020B0604020202020204" pitchFamily="34" charset="0"/>
                          <a:cs typeface="Arial" panose="020B0604020202020204" pitchFamily="34" charset="0"/>
                        </a:rPr>
                        <a:t>29.6%</a:t>
                      </a:r>
                    </a:p>
                  </a:txBody>
                  <a:tcPr marL="9525" marR="9525" marT="9525" marB="0" anchor="ctr">
                    <a:lnL>
                      <a:noFill/>
                    </a:lnL>
                    <a:lnR>
                      <a:noFill/>
                    </a:lnR>
                    <a:lnT>
                      <a:noFill/>
                    </a:lnT>
                    <a:lnB>
                      <a:noFill/>
                    </a:lnB>
                  </a:tcPr>
                </a:tc>
                <a:tc>
                  <a:txBody>
                    <a:bodyPr/>
                    <a:lstStyle/>
                    <a:p>
                      <a:pPr algn="ctr" fontAlgn="ctr"/>
                      <a:r>
                        <a:rPr lang="en-US" sz="1600" b="1" i="0" u="none" strike="noStrike">
                          <a:solidFill>
                            <a:srgbClr val="000000"/>
                          </a:solidFill>
                          <a:effectLst/>
                          <a:latin typeface="Arial" panose="020B0604020202020204" pitchFamily="34" charset="0"/>
                          <a:cs typeface="Arial" panose="020B0604020202020204" pitchFamily="34" charset="0"/>
                        </a:rPr>
                        <a:t>(+8.8%)</a:t>
                      </a:r>
                    </a:p>
                  </a:txBody>
                  <a:tcPr marL="9525" marR="9525" marT="9525" marB="0" anchor="ctr">
                    <a:lnL>
                      <a:noFill/>
                    </a:lnL>
                    <a:lnR>
                      <a:noFill/>
                    </a:lnR>
                    <a:lnT>
                      <a:noFill/>
                    </a:lnT>
                    <a:lnB>
                      <a:noFill/>
                    </a:lnB>
                  </a:tcPr>
                </a:tc>
                <a:tc>
                  <a:txBody>
                    <a:bodyPr/>
                    <a:lstStyle/>
                    <a:p>
                      <a:pPr algn="ctr" fontAlgn="ctr"/>
                      <a:r>
                        <a:rPr lang="en-US" sz="1600" b="1" i="0" u="none" strike="noStrike">
                          <a:solidFill>
                            <a:srgbClr val="000000"/>
                          </a:solidFill>
                          <a:effectLst/>
                          <a:latin typeface="Arial" panose="020B0604020202020204" pitchFamily="34" charset="0"/>
                          <a:cs typeface="Arial" panose="020B0604020202020204" pitchFamily="34" charset="0"/>
                        </a:rPr>
                        <a:t>16.9%</a:t>
                      </a:r>
                    </a:p>
                  </a:txBody>
                  <a:tcPr marL="9525" marR="9525" marT="9525" marB="0" anchor="ctr">
                    <a:lnL>
                      <a:noFill/>
                    </a:lnL>
                    <a:lnR>
                      <a:noFill/>
                    </a:lnR>
                    <a:lnT>
                      <a:noFill/>
                    </a:lnT>
                    <a:lnB>
                      <a:noFill/>
                    </a:lnB>
                    <a:solidFill>
                      <a:srgbClr val="D9E1F2"/>
                    </a:solidFill>
                  </a:tcPr>
                </a:tc>
                <a:tc>
                  <a:txBody>
                    <a:bodyPr/>
                    <a:lstStyle/>
                    <a:p>
                      <a:pPr algn="ctr" fontAlgn="ctr"/>
                      <a:r>
                        <a:rPr lang="en-US" sz="1600" b="1" i="0" u="none" strike="noStrike">
                          <a:solidFill>
                            <a:srgbClr val="000000"/>
                          </a:solidFill>
                          <a:effectLst/>
                          <a:latin typeface="Arial" panose="020B0604020202020204" pitchFamily="34" charset="0"/>
                          <a:cs typeface="Arial" panose="020B0604020202020204" pitchFamily="34" charset="0"/>
                        </a:rPr>
                        <a:t>(+2.9%)</a:t>
                      </a:r>
                    </a:p>
                  </a:txBody>
                  <a:tcPr marL="9525" marR="9525" marT="9525" marB="0" anchor="ctr">
                    <a:lnL>
                      <a:noFill/>
                    </a:lnL>
                    <a:lnR>
                      <a:noFill/>
                    </a:lnR>
                    <a:lnT>
                      <a:noFill/>
                    </a:lnT>
                    <a:lnB>
                      <a:noFill/>
                    </a:lnB>
                    <a:solidFill>
                      <a:srgbClr val="D9E1F2"/>
                    </a:solidFill>
                  </a:tcPr>
                </a:tc>
                <a:tc>
                  <a:txBody>
                    <a:bodyPr/>
                    <a:lstStyle/>
                    <a:p>
                      <a:pPr algn="ctr" fontAlgn="ctr"/>
                      <a:r>
                        <a:rPr lang="en-US" sz="1600" b="1" i="0" u="none" strike="noStrike">
                          <a:solidFill>
                            <a:srgbClr val="000000"/>
                          </a:solidFill>
                          <a:effectLst/>
                          <a:latin typeface="Arial" panose="020B0604020202020204" pitchFamily="34" charset="0"/>
                          <a:cs typeface="Arial" panose="020B0604020202020204" pitchFamily="34" charset="0"/>
                        </a:rPr>
                        <a:t>27.7%</a:t>
                      </a:r>
                    </a:p>
                  </a:txBody>
                  <a:tcPr marL="9525" marR="9525" marT="9525" marB="0" anchor="ctr">
                    <a:lnL>
                      <a:noFill/>
                    </a:lnL>
                    <a:lnR>
                      <a:noFill/>
                    </a:lnR>
                    <a:lnT>
                      <a:noFill/>
                    </a:lnT>
                    <a:lnB>
                      <a:noFill/>
                    </a:lnB>
                  </a:tcPr>
                </a:tc>
                <a:tc>
                  <a:txBody>
                    <a:bodyPr/>
                    <a:lstStyle/>
                    <a:p>
                      <a:pPr algn="ctr" fontAlgn="ctr"/>
                      <a:r>
                        <a:rPr lang="en-US" sz="1600" b="1" i="0" u="none" strike="noStrike">
                          <a:solidFill>
                            <a:srgbClr val="000000"/>
                          </a:solidFill>
                          <a:effectLst/>
                          <a:latin typeface="Arial" panose="020B0604020202020204" pitchFamily="34" charset="0"/>
                          <a:cs typeface="Arial" panose="020B0604020202020204" pitchFamily="34" charset="0"/>
                        </a:rPr>
                        <a:t>(+12.0%)</a:t>
                      </a:r>
                    </a:p>
                  </a:txBody>
                  <a:tcPr marL="9525" marR="9525" marT="9525" marB="0" anchor="ctr">
                    <a:lnL>
                      <a:noFill/>
                    </a:lnL>
                    <a:lnR>
                      <a:noFill/>
                    </a:lnR>
                    <a:lnT>
                      <a:noFill/>
                    </a:lnT>
                    <a:lnB>
                      <a:noFill/>
                    </a:lnB>
                  </a:tcPr>
                </a:tc>
                <a:tc>
                  <a:txBody>
                    <a:bodyPr/>
                    <a:lstStyle/>
                    <a:p>
                      <a:pPr algn="ctr" fontAlgn="ctr"/>
                      <a:r>
                        <a:rPr lang="en-US" sz="1600" b="1" i="0" u="none" strike="noStrike">
                          <a:solidFill>
                            <a:srgbClr val="000000"/>
                          </a:solidFill>
                          <a:effectLst/>
                          <a:latin typeface="Arial" panose="020B0604020202020204" pitchFamily="34" charset="0"/>
                          <a:cs typeface="Arial" panose="020B0604020202020204" pitchFamily="34" charset="0"/>
                        </a:rPr>
                        <a:t>20.5%</a:t>
                      </a:r>
                    </a:p>
                  </a:txBody>
                  <a:tcPr marL="9525" marR="9525" marT="9525" marB="0" anchor="ctr">
                    <a:lnL>
                      <a:noFill/>
                    </a:lnL>
                    <a:lnR>
                      <a:noFill/>
                    </a:lnR>
                    <a:lnT>
                      <a:noFill/>
                    </a:lnT>
                    <a:lnB>
                      <a:noFill/>
                    </a:lnB>
                    <a:solidFill>
                      <a:srgbClr val="D9E1F2"/>
                    </a:solidFill>
                  </a:tcPr>
                </a:tc>
                <a:tc>
                  <a:txBody>
                    <a:bodyPr/>
                    <a:lstStyle/>
                    <a:p>
                      <a:pPr algn="ctr" fontAlgn="ctr"/>
                      <a:r>
                        <a:rPr lang="en-US" sz="1600" b="1" i="0" u="none" strike="noStrike">
                          <a:solidFill>
                            <a:srgbClr val="000000"/>
                          </a:solidFill>
                          <a:effectLst/>
                          <a:latin typeface="Arial" panose="020B0604020202020204" pitchFamily="34" charset="0"/>
                          <a:cs typeface="Arial" panose="020B0604020202020204" pitchFamily="34" charset="0"/>
                        </a:rPr>
                        <a:t>(+10.1%)</a:t>
                      </a:r>
                    </a:p>
                  </a:txBody>
                  <a:tcPr marL="9525" marR="9525" marT="9525" marB="0" anchor="ctr">
                    <a:lnL>
                      <a:noFill/>
                    </a:lnL>
                    <a:lnR>
                      <a:noFill/>
                    </a:lnR>
                    <a:lnT>
                      <a:noFill/>
                    </a:lnT>
                    <a:lnB>
                      <a:noFill/>
                    </a:lnB>
                    <a:solidFill>
                      <a:srgbClr val="D9E1F2"/>
                    </a:solidFill>
                  </a:tcPr>
                </a:tc>
                <a:extLst>
                  <a:ext uri="{0D108BD9-81ED-4DB2-BD59-A6C34878D82A}">
                    <a16:rowId xmlns:a16="http://schemas.microsoft.com/office/drawing/2014/main" val="176060843"/>
                  </a:ext>
                </a:extLst>
              </a:tr>
              <a:tr h="691026">
                <a:tc>
                  <a:txBody>
                    <a:bodyPr/>
                    <a:lstStyle/>
                    <a:p>
                      <a:pPr algn="l" fontAlgn="ctr"/>
                      <a:r>
                        <a:rPr lang="en-US" sz="1400" b="1" i="0" u="none" strike="noStrike">
                          <a:solidFill>
                            <a:srgbClr val="000000"/>
                          </a:solidFill>
                          <a:effectLst/>
                          <a:latin typeface="Arial" panose="020B0604020202020204" pitchFamily="34" charset="0"/>
                          <a:cs typeface="Arial" panose="020B0604020202020204" pitchFamily="34" charset="0"/>
                        </a:rPr>
                        <a:t>Other</a:t>
                      </a:r>
                    </a:p>
                  </a:txBody>
                  <a:tcPr marL="9525" marR="9525" marT="9525" marB="0" anchor="ctr">
                    <a:lnL>
                      <a:noFill/>
                    </a:lnL>
                    <a:lnR>
                      <a:noFill/>
                    </a:lnR>
                    <a:lnT>
                      <a:noFill/>
                    </a:lnT>
                    <a:lnB>
                      <a:noFill/>
                    </a:lnB>
                  </a:tcPr>
                </a:tc>
                <a:tc>
                  <a:txBody>
                    <a:bodyPr/>
                    <a:lstStyle/>
                    <a:p>
                      <a:pPr algn="ctr" fontAlgn="ctr"/>
                      <a:r>
                        <a:rPr lang="en-US" sz="1600" b="1" i="0" u="none" strike="noStrike">
                          <a:solidFill>
                            <a:srgbClr val="000000"/>
                          </a:solidFill>
                          <a:effectLst/>
                          <a:latin typeface="Arial" panose="020B0604020202020204" pitchFamily="34" charset="0"/>
                          <a:cs typeface="Arial" panose="020B0604020202020204" pitchFamily="34" charset="0"/>
                        </a:rPr>
                        <a:t>8.7%</a:t>
                      </a:r>
                    </a:p>
                  </a:txBody>
                  <a:tcPr marL="9525" marR="9525" marT="9525" marB="0" anchor="ctr">
                    <a:lnL>
                      <a:noFill/>
                    </a:lnL>
                    <a:lnR>
                      <a:noFill/>
                    </a:lnR>
                    <a:lnT>
                      <a:noFill/>
                    </a:lnT>
                    <a:lnB>
                      <a:noFill/>
                    </a:lnB>
                  </a:tcPr>
                </a:tc>
                <a:tc>
                  <a:txBody>
                    <a:bodyPr/>
                    <a:lstStyle/>
                    <a:p>
                      <a:pPr algn="ctr" fontAlgn="ctr"/>
                      <a:r>
                        <a:rPr lang="en-US" sz="1600" b="1" i="0" u="none" strike="noStrike">
                          <a:solidFill>
                            <a:srgbClr val="000000"/>
                          </a:solidFill>
                          <a:effectLst/>
                          <a:latin typeface="Arial" panose="020B0604020202020204" pitchFamily="34" charset="0"/>
                          <a:cs typeface="Arial" panose="020B0604020202020204" pitchFamily="34" charset="0"/>
                        </a:rPr>
                        <a:t>(+0.6%)</a:t>
                      </a:r>
                    </a:p>
                  </a:txBody>
                  <a:tcPr marL="9525" marR="9525" marT="9525" marB="0" anchor="ctr">
                    <a:lnL>
                      <a:noFill/>
                    </a:lnL>
                    <a:lnR>
                      <a:noFill/>
                    </a:lnR>
                    <a:lnT>
                      <a:noFill/>
                    </a:lnT>
                    <a:lnB>
                      <a:noFill/>
                    </a:lnB>
                  </a:tcPr>
                </a:tc>
                <a:tc>
                  <a:txBody>
                    <a:bodyPr/>
                    <a:lstStyle/>
                    <a:p>
                      <a:pPr algn="ctr" fontAlgn="ctr"/>
                      <a:r>
                        <a:rPr lang="en-US" sz="1600" b="1" i="0" u="none" strike="noStrike">
                          <a:solidFill>
                            <a:srgbClr val="000000"/>
                          </a:solidFill>
                          <a:effectLst/>
                          <a:latin typeface="Arial" panose="020B0604020202020204" pitchFamily="34" charset="0"/>
                          <a:cs typeface="Arial" panose="020B0604020202020204" pitchFamily="34" charset="0"/>
                        </a:rPr>
                        <a:t>5.4%</a:t>
                      </a:r>
                    </a:p>
                  </a:txBody>
                  <a:tcPr marL="9525" marR="9525" marT="9525" marB="0" anchor="ctr">
                    <a:lnL>
                      <a:noFill/>
                    </a:lnL>
                    <a:lnR>
                      <a:noFill/>
                    </a:lnR>
                    <a:lnT>
                      <a:noFill/>
                    </a:lnT>
                    <a:lnB>
                      <a:noFill/>
                    </a:lnB>
                    <a:solidFill>
                      <a:srgbClr val="D9E1F2"/>
                    </a:solidFill>
                  </a:tcPr>
                </a:tc>
                <a:tc>
                  <a:txBody>
                    <a:bodyPr/>
                    <a:lstStyle/>
                    <a:p>
                      <a:pPr algn="ctr" fontAlgn="ctr"/>
                      <a:r>
                        <a:rPr lang="en-US" sz="1600" b="1" i="0" u="none" strike="noStrike">
                          <a:solidFill>
                            <a:srgbClr val="000000"/>
                          </a:solidFill>
                          <a:effectLst/>
                          <a:latin typeface="Arial" panose="020B0604020202020204" pitchFamily="34" charset="0"/>
                          <a:cs typeface="Arial" panose="020B0604020202020204" pitchFamily="34" charset="0"/>
                        </a:rPr>
                        <a:t>(-0.9%)</a:t>
                      </a:r>
                    </a:p>
                  </a:txBody>
                  <a:tcPr marL="9525" marR="9525" marT="9525" marB="0" anchor="ctr">
                    <a:lnL>
                      <a:noFill/>
                    </a:lnL>
                    <a:lnR>
                      <a:noFill/>
                    </a:lnR>
                    <a:lnT>
                      <a:noFill/>
                    </a:lnT>
                    <a:lnB>
                      <a:noFill/>
                    </a:lnB>
                    <a:solidFill>
                      <a:srgbClr val="D9E1F2"/>
                    </a:solidFill>
                  </a:tcPr>
                </a:tc>
                <a:tc>
                  <a:txBody>
                    <a:bodyPr/>
                    <a:lstStyle/>
                    <a:p>
                      <a:pPr algn="ctr" fontAlgn="ctr"/>
                      <a:r>
                        <a:rPr lang="en-US" sz="1600" b="1" i="0" u="none" strike="noStrike">
                          <a:solidFill>
                            <a:srgbClr val="000000"/>
                          </a:solidFill>
                          <a:effectLst/>
                          <a:latin typeface="Arial" panose="020B0604020202020204" pitchFamily="34" charset="0"/>
                          <a:cs typeface="Arial" panose="020B0604020202020204" pitchFamily="34" charset="0"/>
                        </a:rPr>
                        <a:t>10.0%</a:t>
                      </a:r>
                    </a:p>
                  </a:txBody>
                  <a:tcPr marL="9525" marR="9525" marT="9525" marB="0" anchor="ctr">
                    <a:lnL>
                      <a:noFill/>
                    </a:lnL>
                    <a:lnR>
                      <a:noFill/>
                    </a:lnR>
                    <a:lnT>
                      <a:noFill/>
                    </a:lnT>
                    <a:lnB>
                      <a:noFill/>
                    </a:lnB>
                  </a:tcPr>
                </a:tc>
                <a:tc>
                  <a:txBody>
                    <a:bodyPr/>
                    <a:lstStyle/>
                    <a:p>
                      <a:pPr algn="ctr" fontAlgn="ctr"/>
                      <a:r>
                        <a:rPr lang="en-US" sz="1600" b="1" i="0" u="none" strike="noStrike">
                          <a:solidFill>
                            <a:srgbClr val="000000"/>
                          </a:solidFill>
                          <a:effectLst/>
                          <a:latin typeface="Arial" panose="020B0604020202020204" pitchFamily="34" charset="0"/>
                          <a:cs typeface="Arial" panose="020B0604020202020204" pitchFamily="34" charset="0"/>
                        </a:rPr>
                        <a:t>(-0.7%)</a:t>
                      </a:r>
                    </a:p>
                  </a:txBody>
                  <a:tcPr marL="9525" marR="9525" marT="9525" marB="0" anchor="ctr">
                    <a:lnL>
                      <a:noFill/>
                    </a:lnL>
                    <a:lnR>
                      <a:noFill/>
                    </a:lnR>
                    <a:lnT>
                      <a:noFill/>
                    </a:lnT>
                    <a:lnB>
                      <a:noFill/>
                    </a:lnB>
                  </a:tcPr>
                </a:tc>
                <a:tc>
                  <a:txBody>
                    <a:bodyPr/>
                    <a:lstStyle/>
                    <a:p>
                      <a:pPr algn="ctr" fontAlgn="ctr"/>
                      <a:r>
                        <a:rPr lang="en-US" sz="1600" b="1" i="0" u="none" strike="noStrike">
                          <a:solidFill>
                            <a:srgbClr val="000000"/>
                          </a:solidFill>
                          <a:effectLst/>
                          <a:latin typeface="Arial" panose="020B0604020202020204" pitchFamily="34" charset="0"/>
                          <a:cs typeface="Arial" panose="020B0604020202020204" pitchFamily="34" charset="0"/>
                        </a:rPr>
                        <a:t>3.4%</a:t>
                      </a:r>
                    </a:p>
                  </a:txBody>
                  <a:tcPr marL="9525" marR="9525" marT="9525" marB="0" anchor="ctr">
                    <a:lnL>
                      <a:noFill/>
                    </a:lnL>
                    <a:lnR>
                      <a:noFill/>
                    </a:lnR>
                    <a:lnT>
                      <a:noFill/>
                    </a:lnT>
                    <a:lnB>
                      <a:noFill/>
                    </a:lnB>
                    <a:solidFill>
                      <a:srgbClr val="D9E1F2"/>
                    </a:solidFill>
                  </a:tcPr>
                </a:tc>
                <a:tc>
                  <a:txBody>
                    <a:bodyPr/>
                    <a:lstStyle/>
                    <a:p>
                      <a:pPr algn="ctr" fontAlgn="ctr"/>
                      <a:r>
                        <a:rPr lang="en-US" sz="1600" b="1" i="0" u="none" strike="noStrike">
                          <a:solidFill>
                            <a:srgbClr val="000000"/>
                          </a:solidFill>
                          <a:effectLst/>
                          <a:latin typeface="Arial" panose="020B0604020202020204" pitchFamily="34" charset="0"/>
                          <a:cs typeface="Arial" panose="020B0604020202020204" pitchFamily="34" charset="0"/>
                        </a:rPr>
                        <a:t>(-6.3%)</a:t>
                      </a:r>
                    </a:p>
                  </a:txBody>
                  <a:tcPr marL="9525" marR="9525" marT="9525" marB="0" anchor="ctr">
                    <a:lnL>
                      <a:noFill/>
                    </a:lnL>
                    <a:lnR>
                      <a:noFill/>
                    </a:lnR>
                    <a:lnT>
                      <a:noFill/>
                    </a:lnT>
                    <a:lnB>
                      <a:noFill/>
                    </a:lnB>
                    <a:solidFill>
                      <a:srgbClr val="D9E1F2"/>
                    </a:solidFill>
                  </a:tcPr>
                </a:tc>
                <a:extLst>
                  <a:ext uri="{0D108BD9-81ED-4DB2-BD59-A6C34878D82A}">
                    <a16:rowId xmlns:a16="http://schemas.microsoft.com/office/drawing/2014/main" val="1589127770"/>
                  </a:ext>
                </a:extLst>
              </a:tr>
            </a:tbl>
          </a:graphicData>
        </a:graphic>
      </p:graphicFrame>
      <p:sp>
        <p:nvSpPr>
          <p:cNvPr id="8" name="TextBox 7">
            <a:extLst>
              <a:ext uri="{FF2B5EF4-FFF2-40B4-BE49-F238E27FC236}">
                <a16:creationId xmlns:a16="http://schemas.microsoft.com/office/drawing/2014/main" id="{58AFE734-5ED4-44EB-B9A0-46CC0F37F2D8}"/>
              </a:ext>
            </a:extLst>
          </p:cNvPr>
          <p:cNvSpPr txBox="1"/>
          <p:nvPr/>
        </p:nvSpPr>
        <p:spPr>
          <a:xfrm>
            <a:off x="204537" y="5727027"/>
            <a:ext cx="11983452" cy="261610"/>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050" i="1">
                <a:latin typeface="Arial" panose="020B0604020202020204" pitchFamily="34" charset="0"/>
                <a:cs typeface="Arial" panose="020B0604020202020204" pitchFamily="34" charset="0"/>
              </a:rPr>
              <a:t>* Change Versus Among Suicide Decedents in 2001</a:t>
            </a:r>
          </a:p>
        </p:txBody>
      </p:sp>
      <p:sp>
        <p:nvSpPr>
          <p:cNvPr id="9" name="TextBox 8">
            <a:extLst>
              <a:ext uri="{FF2B5EF4-FFF2-40B4-BE49-F238E27FC236}">
                <a16:creationId xmlns:a16="http://schemas.microsoft.com/office/drawing/2014/main" id="{73CC2F78-C3CF-4E36-8C22-3A4D1AA382CE}"/>
              </a:ext>
            </a:extLst>
          </p:cNvPr>
          <p:cNvSpPr txBox="1"/>
          <p:nvPr/>
        </p:nvSpPr>
        <p:spPr>
          <a:xfrm>
            <a:off x="-278331" y="6457890"/>
            <a:ext cx="12192000" cy="400110"/>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Veteran suicides were more likely to involve firearms. This difference increased from 2001 to 2019.</a:t>
            </a:r>
          </a:p>
        </p:txBody>
      </p:sp>
      <p:sp>
        <p:nvSpPr>
          <p:cNvPr id="3" name="Rectangle 2">
            <a:extLst>
              <a:ext uri="{FF2B5EF4-FFF2-40B4-BE49-F238E27FC236}">
                <a16:creationId xmlns:a16="http://schemas.microsoft.com/office/drawing/2014/main" id="{A875E023-845A-4C18-87E6-6CAC549FEDCF}"/>
              </a:ext>
            </a:extLst>
          </p:cNvPr>
          <p:cNvSpPr/>
          <p:nvPr/>
        </p:nvSpPr>
        <p:spPr>
          <a:xfrm>
            <a:off x="204537" y="343616"/>
            <a:ext cx="11810348" cy="630942"/>
          </a:xfrm>
          <a:prstGeom prst="rect">
            <a:avLst/>
          </a:prstGeom>
        </p:spPr>
        <p:txBody>
          <a:bodyPr wrap="square">
            <a:spAutoFit/>
          </a:bodyPr>
          <a:lstStyle/>
          <a:p>
            <a:r>
              <a:rPr lang="en-US" sz="3500" b="1">
                <a:solidFill>
                  <a:srgbClr val="00467F"/>
                </a:solidFill>
                <a:ea typeface="+mj-ea"/>
                <a:cs typeface="+mj-cs"/>
              </a:rPr>
              <a:t>Suicide Deaths, Methods Involved, 2019 and Change from 2001</a:t>
            </a:r>
            <a:endParaRPr lang="en-US"/>
          </a:p>
        </p:txBody>
      </p:sp>
      <p:graphicFrame>
        <p:nvGraphicFramePr>
          <p:cNvPr id="5" name="Table 4">
            <a:extLst>
              <a:ext uri="{FF2B5EF4-FFF2-40B4-BE49-F238E27FC236}">
                <a16:creationId xmlns:a16="http://schemas.microsoft.com/office/drawing/2014/main" id="{8E747E7E-A131-43FB-A573-1276EFD3B590}"/>
              </a:ext>
            </a:extLst>
          </p:cNvPr>
          <p:cNvGraphicFramePr>
            <a:graphicFrameLocks noGrp="1"/>
          </p:cNvGraphicFramePr>
          <p:nvPr/>
        </p:nvGraphicFramePr>
        <p:xfrm>
          <a:off x="8383754" y="986587"/>
          <a:ext cx="3631132" cy="4740440"/>
        </p:xfrm>
        <a:graphic>
          <a:graphicData uri="http://schemas.openxmlformats.org/drawingml/2006/table">
            <a:tbl>
              <a:tblPr/>
              <a:tblGrid>
                <a:gridCol w="907783">
                  <a:extLst>
                    <a:ext uri="{9D8B030D-6E8A-4147-A177-3AD203B41FA5}">
                      <a16:colId xmlns:a16="http://schemas.microsoft.com/office/drawing/2014/main" val="1655412657"/>
                    </a:ext>
                  </a:extLst>
                </a:gridCol>
                <a:gridCol w="907783">
                  <a:extLst>
                    <a:ext uri="{9D8B030D-6E8A-4147-A177-3AD203B41FA5}">
                      <a16:colId xmlns:a16="http://schemas.microsoft.com/office/drawing/2014/main" val="3599531342"/>
                    </a:ext>
                  </a:extLst>
                </a:gridCol>
                <a:gridCol w="907783">
                  <a:extLst>
                    <a:ext uri="{9D8B030D-6E8A-4147-A177-3AD203B41FA5}">
                      <a16:colId xmlns:a16="http://schemas.microsoft.com/office/drawing/2014/main" val="3869927586"/>
                    </a:ext>
                  </a:extLst>
                </a:gridCol>
                <a:gridCol w="907783">
                  <a:extLst>
                    <a:ext uri="{9D8B030D-6E8A-4147-A177-3AD203B41FA5}">
                      <a16:colId xmlns:a16="http://schemas.microsoft.com/office/drawing/2014/main" val="714819775"/>
                    </a:ext>
                  </a:extLst>
                </a:gridCol>
              </a:tblGrid>
              <a:tr h="642655">
                <a:tc gridSpan="2">
                  <a:txBody>
                    <a:bodyPr/>
                    <a:lstStyle/>
                    <a:p>
                      <a:pPr algn="ctr" fontAlgn="ctr"/>
                      <a:r>
                        <a:rPr lang="en-US" sz="1600" b="1" i="0" u="none" strike="noStrike" dirty="0">
                          <a:solidFill>
                            <a:srgbClr val="000000"/>
                          </a:solidFill>
                          <a:effectLst/>
                          <a:latin typeface="Arial"/>
                          <a:cs typeface="Arial"/>
                        </a:rPr>
                        <a:t>Non-Veteran </a:t>
                      </a:r>
                      <a:endParaRPr lang="en-US" sz="16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a:noFill/>
                    </a:lnL>
                    <a:lnR>
                      <a:noFill/>
                    </a:lnR>
                    <a:lnT>
                      <a:noFill/>
                    </a:lnT>
                    <a:lnB>
                      <a:noFill/>
                    </a:lnB>
                  </a:tcPr>
                </a:tc>
                <a:tc hMerge="1">
                  <a:txBody>
                    <a:bodyPr/>
                    <a:lstStyle/>
                    <a:p>
                      <a:endParaRPr lang="en-US"/>
                    </a:p>
                  </a:txBody>
                  <a:tcPr/>
                </a:tc>
                <a:tc gridSpan="2">
                  <a:txBody>
                    <a:bodyPr/>
                    <a:lstStyle/>
                    <a:p>
                      <a:pPr algn="ctr" fontAlgn="ctr"/>
                      <a:r>
                        <a:rPr lang="en-US" sz="1600" b="1" i="0" u="none" strike="noStrike" dirty="0">
                          <a:solidFill>
                            <a:srgbClr val="000000"/>
                          </a:solidFill>
                          <a:effectLst/>
                          <a:latin typeface="Arial"/>
                          <a:cs typeface="Arial"/>
                        </a:rPr>
                        <a:t>Veteran</a:t>
                      </a:r>
                    </a:p>
                  </a:txBody>
                  <a:tcPr marL="9525" marR="9525" marT="9525" marB="0" anchor="ctr">
                    <a:lnL>
                      <a:noFill/>
                    </a:lnL>
                    <a:lnR>
                      <a:noFill/>
                    </a:lnR>
                    <a:lnT>
                      <a:noFill/>
                    </a:lnT>
                    <a:lnB>
                      <a:noFill/>
                    </a:lnB>
                    <a:solidFill>
                      <a:srgbClr val="D9E1F2"/>
                    </a:solidFill>
                  </a:tcPr>
                </a:tc>
                <a:tc hMerge="1">
                  <a:txBody>
                    <a:bodyPr/>
                    <a:lstStyle/>
                    <a:p>
                      <a:endParaRPr lang="en-US"/>
                    </a:p>
                  </a:txBody>
                  <a:tcPr/>
                </a:tc>
                <a:extLst>
                  <a:ext uri="{0D108BD9-81ED-4DB2-BD59-A6C34878D82A}">
                    <a16:rowId xmlns:a16="http://schemas.microsoft.com/office/drawing/2014/main" val="2479113904"/>
                  </a:ext>
                </a:extLst>
              </a:tr>
              <a:tr h="642655">
                <a:tc gridSpan="2">
                  <a:txBody>
                    <a:bodyPr/>
                    <a:lstStyle/>
                    <a:p>
                      <a:pPr algn="ctr" fontAlgn="ctr"/>
                      <a:r>
                        <a:rPr lang="en-US" sz="1600" b="1" i="0" u="none" strike="noStrike" dirty="0">
                          <a:solidFill>
                            <a:srgbClr val="000000"/>
                          </a:solidFill>
                          <a:effectLst/>
                          <a:latin typeface="Arial"/>
                          <a:cs typeface="Arial"/>
                        </a:rPr>
                        <a:t>Men</a:t>
                      </a:r>
                    </a:p>
                  </a:txBody>
                  <a:tcPr marL="9525" marR="9525" marT="9525" marB="0" anchor="ctr">
                    <a:lnL>
                      <a:noFill/>
                    </a:lnL>
                    <a:lnR>
                      <a:noFill/>
                    </a:lnR>
                    <a:lnT>
                      <a:noFill/>
                    </a:lnT>
                    <a:lnB>
                      <a:noFill/>
                    </a:lnB>
                  </a:tcPr>
                </a:tc>
                <a:tc hMerge="1">
                  <a:txBody>
                    <a:bodyPr/>
                    <a:lstStyle/>
                    <a:p>
                      <a:endParaRPr lang="en-US"/>
                    </a:p>
                  </a:txBody>
                  <a:tcPr/>
                </a:tc>
                <a:tc gridSpan="2">
                  <a:txBody>
                    <a:bodyPr/>
                    <a:lstStyle/>
                    <a:p>
                      <a:pPr algn="ctr" fontAlgn="ctr"/>
                      <a:r>
                        <a:rPr lang="en-US" sz="1600" b="1" i="0" u="none" strike="noStrike" dirty="0">
                          <a:solidFill>
                            <a:srgbClr val="000000"/>
                          </a:solidFill>
                          <a:effectLst/>
                          <a:latin typeface="Arial"/>
                          <a:cs typeface="Arial"/>
                        </a:rPr>
                        <a:t>Men</a:t>
                      </a:r>
                    </a:p>
                  </a:txBody>
                  <a:tcPr marL="9525" marR="9525" marT="9525" marB="0" anchor="ctr">
                    <a:lnL>
                      <a:noFill/>
                    </a:lnL>
                    <a:lnR>
                      <a:noFill/>
                    </a:lnR>
                    <a:lnT>
                      <a:noFill/>
                    </a:lnT>
                    <a:lnB>
                      <a:noFill/>
                    </a:lnB>
                    <a:solidFill>
                      <a:srgbClr val="D9E1F2"/>
                    </a:solidFill>
                  </a:tcPr>
                </a:tc>
                <a:tc hMerge="1">
                  <a:txBody>
                    <a:bodyPr/>
                    <a:lstStyle/>
                    <a:p>
                      <a:endParaRPr lang="en-US"/>
                    </a:p>
                  </a:txBody>
                  <a:tcPr/>
                </a:tc>
                <a:extLst>
                  <a:ext uri="{0D108BD9-81ED-4DB2-BD59-A6C34878D82A}">
                    <a16:rowId xmlns:a16="http://schemas.microsoft.com/office/drawing/2014/main" val="2802513642"/>
                  </a:ext>
                </a:extLst>
              </a:tr>
              <a:tr h="691026">
                <a:tc>
                  <a:txBody>
                    <a:bodyPr/>
                    <a:lstStyle/>
                    <a:p>
                      <a:pPr algn="ctr" fontAlgn="ctr"/>
                      <a:r>
                        <a:rPr lang="en-US" sz="1400" b="1" i="1" u="none" strike="noStrike" dirty="0">
                          <a:solidFill>
                            <a:srgbClr val="000000"/>
                          </a:solidFill>
                          <a:effectLst/>
                          <a:latin typeface="Arial"/>
                          <a:cs typeface="Arial"/>
                        </a:rPr>
                        <a:t>2019</a:t>
                      </a: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r>
                        <a:rPr lang="en-US" sz="1400" b="1" i="1" u="none" strike="noStrike" dirty="0">
                          <a:solidFill>
                            <a:srgbClr val="000000"/>
                          </a:solidFill>
                          <a:effectLst/>
                          <a:latin typeface="Arial"/>
                          <a:cs typeface="Arial"/>
                        </a:rPr>
                        <a:t>Change*</a:t>
                      </a: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r>
                        <a:rPr lang="en-US" sz="1400" b="1" i="1" u="none" strike="noStrike" dirty="0">
                          <a:solidFill>
                            <a:srgbClr val="000000"/>
                          </a:solidFill>
                          <a:effectLst/>
                          <a:latin typeface="Arial"/>
                          <a:cs typeface="Arial"/>
                        </a:rPr>
                        <a:t>2019</a:t>
                      </a: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solidFill>
                      <a:srgbClr val="D9E1F2"/>
                    </a:solidFill>
                  </a:tcPr>
                </a:tc>
                <a:tc>
                  <a:txBody>
                    <a:bodyPr/>
                    <a:lstStyle/>
                    <a:p>
                      <a:pPr algn="ctr" fontAlgn="ctr"/>
                      <a:r>
                        <a:rPr lang="en-US" sz="1400" b="1" i="1" u="none" strike="noStrike" dirty="0">
                          <a:solidFill>
                            <a:srgbClr val="000000"/>
                          </a:solidFill>
                          <a:effectLst/>
                          <a:latin typeface="Arial"/>
                          <a:cs typeface="Arial"/>
                        </a:rPr>
                        <a:t>Change*</a:t>
                      </a: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solidFill>
                      <a:srgbClr val="D9E1F2"/>
                    </a:solidFill>
                  </a:tcPr>
                </a:tc>
                <a:extLst>
                  <a:ext uri="{0D108BD9-81ED-4DB2-BD59-A6C34878D82A}">
                    <a16:rowId xmlns:a16="http://schemas.microsoft.com/office/drawing/2014/main" val="651730871"/>
                  </a:ext>
                </a:extLst>
              </a:tr>
              <a:tr h="691026">
                <a:tc>
                  <a:txBody>
                    <a:bodyPr/>
                    <a:lstStyle/>
                    <a:p>
                      <a:pPr algn="ctr" fontAlgn="ctr"/>
                      <a:r>
                        <a:rPr lang="en-US" sz="1600" b="1" i="0" u="none" strike="noStrike" dirty="0">
                          <a:solidFill>
                            <a:srgbClr val="000000"/>
                          </a:solidFill>
                          <a:effectLst/>
                          <a:latin typeface="Arial"/>
                          <a:cs typeface="Arial"/>
                        </a:rPr>
                        <a:t>53.0%</a:t>
                      </a:r>
                    </a:p>
                  </a:txBody>
                  <a:tcPr marL="9525" marR="9525" marT="9525"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ctr"/>
                      <a:r>
                        <a:rPr lang="en-US" sz="1600" b="1" i="0" u="none" strike="noStrike" dirty="0">
                          <a:solidFill>
                            <a:srgbClr val="000000"/>
                          </a:solidFill>
                          <a:effectLst/>
                          <a:latin typeface="Arial"/>
                          <a:cs typeface="Arial"/>
                        </a:rPr>
                        <a:t>(-5.0%)</a:t>
                      </a:r>
                    </a:p>
                  </a:txBody>
                  <a:tcPr marL="9525" marR="9525" marT="9525"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ctr"/>
                      <a:r>
                        <a:rPr lang="en-US" sz="1600" b="1" i="0" u="none" strike="noStrike" dirty="0">
                          <a:solidFill>
                            <a:srgbClr val="000000"/>
                          </a:solidFill>
                          <a:effectLst/>
                          <a:highlight>
                            <a:srgbClr val="00FFFF"/>
                          </a:highlight>
                          <a:latin typeface="Arial"/>
                          <a:cs typeface="Arial"/>
                        </a:rPr>
                        <a:t>70.2%</a:t>
                      </a:r>
                    </a:p>
                  </a:txBody>
                  <a:tcPr marL="9525" marR="9525" marT="9525" marB="0" anchor="ctr">
                    <a:lnL>
                      <a:noFill/>
                    </a:lnL>
                    <a:lnR>
                      <a:noFill/>
                    </a:lnR>
                    <a:lnT w="12700" cap="flat" cmpd="sng" algn="ctr">
                      <a:solidFill>
                        <a:schemeClr val="tx1"/>
                      </a:solidFill>
                      <a:prstDash val="solid"/>
                      <a:round/>
                      <a:headEnd type="none" w="med" len="med"/>
                      <a:tailEnd type="none" w="med" len="med"/>
                    </a:lnT>
                    <a:lnB>
                      <a:noFill/>
                    </a:lnB>
                    <a:solidFill>
                      <a:srgbClr val="D9E1F2"/>
                    </a:solidFill>
                  </a:tcPr>
                </a:tc>
                <a:tc>
                  <a:txBody>
                    <a:bodyPr/>
                    <a:lstStyle/>
                    <a:p>
                      <a:pPr algn="ctr" fontAlgn="ctr"/>
                      <a:r>
                        <a:rPr lang="en-US" sz="1600" b="1" i="0" u="none" strike="noStrike" dirty="0">
                          <a:solidFill>
                            <a:srgbClr val="000000"/>
                          </a:solidFill>
                          <a:effectLst/>
                          <a:latin typeface="Arial"/>
                          <a:cs typeface="Arial"/>
                        </a:rPr>
                        <a:t>(+2.9%)</a:t>
                      </a:r>
                    </a:p>
                  </a:txBody>
                  <a:tcPr marL="9525" marR="9525" marT="9525" marB="0" anchor="ctr">
                    <a:lnL>
                      <a:noFill/>
                    </a:lnL>
                    <a:lnR>
                      <a:noFill/>
                    </a:lnR>
                    <a:lnT w="12700" cap="flat" cmpd="sng" algn="ctr">
                      <a:solidFill>
                        <a:schemeClr val="tx1"/>
                      </a:solidFill>
                      <a:prstDash val="solid"/>
                      <a:round/>
                      <a:headEnd type="none" w="med" len="med"/>
                      <a:tailEnd type="none" w="med" len="med"/>
                    </a:lnT>
                    <a:lnB>
                      <a:noFill/>
                    </a:lnB>
                    <a:solidFill>
                      <a:srgbClr val="D9E1F2"/>
                    </a:solidFill>
                  </a:tcPr>
                </a:tc>
                <a:extLst>
                  <a:ext uri="{0D108BD9-81ED-4DB2-BD59-A6C34878D82A}">
                    <a16:rowId xmlns:a16="http://schemas.microsoft.com/office/drawing/2014/main" val="3017576707"/>
                  </a:ext>
                </a:extLst>
              </a:tr>
              <a:tr h="691026">
                <a:tc>
                  <a:txBody>
                    <a:bodyPr/>
                    <a:lstStyle/>
                    <a:p>
                      <a:pPr algn="ctr" fontAlgn="ctr"/>
                      <a:r>
                        <a:rPr lang="en-US" sz="1600" b="1" i="0" u="none" strike="noStrike" dirty="0">
                          <a:solidFill>
                            <a:srgbClr val="000000"/>
                          </a:solidFill>
                          <a:effectLst/>
                          <a:latin typeface="Arial"/>
                          <a:cs typeface="Arial"/>
                        </a:rPr>
                        <a:t>8.5%</a:t>
                      </a:r>
                    </a:p>
                  </a:txBody>
                  <a:tcPr marL="9525" marR="9525" marT="9525" marB="0" anchor="ctr">
                    <a:lnL>
                      <a:noFill/>
                    </a:lnL>
                    <a:lnR>
                      <a:noFill/>
                    </a:lnR>
                    <a:lnT>
                      <a:noFill/>
                    </a:lnT>
                    <a:lnB>
                      <a:noFill/>
                    </a:lnB>
                  </a:tcPr>
                </a:tc>
                <a:tc>
                  <a:txBody>
                    <a:bodyPr/>
                    <a:lstStyle/>
                    <a:p>
                      <a:pPr algn="ctr" fontAlgn="ctr"/>
                      <a:r>
                        <a:rPr lang="en-US" sz="1600" b="1" i="0" u="none" strike="noStrike" dirty="0">
                          <a:solidFill>
                            <a:srgbClr val="000000"/>
                          </a:solidFill>
                          <a:effectLst/>
                          <a:latin typeface="Arial"/>
                          <a:cs typeface="Arial"/>
                        </a:rPr>
                        <a:t>(-3.8%)</a:t>
                      </a:r>
                    </a:p>
                  </a:txBody>
                  <a:tcPr marL="9525" marR="9525" marT="9525" marB="0" anchor="ctr">
                    <a:lnL>
                      <a:noFill/>
                    </a:lnL>
                    <a:lnR>
                      <a:noFill/>
                    </a:lnR>
                    <a:lnT>
                      <a:noFill/>
                    </a:lnT>
                    <a:lnB>
                      <a:noFill/>
                    </a:lnB>
                  </a:tcPr>
                </a:tc>
                <a:tc>
                  <a:txBody>
                    <a:bodyPr/>
                    <a:lstStyle/>
                    <a:p>
                      <a:pPr algn="ctr" fontAlgn="ctr"/>
                      <a:r>
                        <a:rPr lang="en-US" sz="1600" b="1" i="0" u="none" strike="noStrike" dirty="0">
                          <a:solidFill>
                            <a:srgbClr val="000000"/>
                          </a:solidFill>
                          <a:effectLst/>
                          <a:latin typeface="Arial"/>
                          <a:cs typeface="Arial"/>
                        </a:rPr>
                        <a:t>7.5%</a:t>
                      </a:r>
                    </a:p>
                  </a:txBody>
                  <a:tcPr marL="9525" marR="9525" marT="9525" marB="0" anchor="ctr">
                    <a:lnL>
                      <a:noFill/>
                    </a:lnL>
                    <a:lnR>
                      <a:noFill/>
                    </a:lnR>
                    <a:lnT>
                      <a:noFill/>
                    </a:lnT>
                    <a:lnB>
                      <a:noFill/>
                    </a:lnB>
                    <a:solidFill>
                      <a:srgbClr val="D9E1F2"/>
                    </a:solidFill>
                  </a:tcPr>
                </a:tc>
                <a:tc>
                  <a:txBody>
                    <a:bodyPr/>
                    <a:lstStyle/>
                    <a:p>
                      <a:pPr algn="ctr" fontAlgn="ctr"/>
                      <a:r>
                        <a:rPr lang="en-US" sz="1600" b="1" i="0" u="none" strike="noStrike" dirty="0">
                          <a:solidFill>
                            <a:srgbClr val="000000"/>
                          </a:solidFill>
                          <a:effectLst/>
                          <a:latin typeface="Arial"/>
                          <a:cs typeface="Arial"/>
                        </a:rPr>
                        <a:t>(-4.9%)</a:t>
                      </a:r>
                    </a:p>
                  </a:txBody>
                  <a:tcPr marL="9525" marR="9525" marT="9525" marB="0" anchor="ctr">
                    <a:lnL>
                      <a:noFill/>
                    </a:lnL>
                    <a:lnR>
                      <a:noFill/>
                    </a:lnR>
                    <a:lnT>
                      <a:noFill/>
                    </a:lnT>
                    <a:lnB>
                      <a:noFill/>
                    </a:lnB>
                    <a:solidFill>
                      <a:srgbClr val="D9E1F2"/>
                    </a:solidFill>
                  </a:tcPr>
                </a:tc>
                <a:extLst>
                  <a:ext uri="{0D108BD9-81ED-4DB2-BD59-A6C34878D82A}">
                    <a16:rowId xmlns:a16="http://schemas.microsoft.com/office/drawing/2014/main" val="2752209151"/>
                  </a:ext>
                </a:extLst>
              </a:tr>
              <a:tr h="691026">
                <a:tc>
                  <a:txBody>
                    <a:bodyPr/>
                    <a:lstStyle/>
                    <a:p>
                      <a:pPr algn="ctr" fontAlgn="ctr"/>
                      <a:r>
                        <a:rPr lang="en-US" sz="1600" b="1" i="0" u="none" strike="noStrike" dirty="0">
                          <a:solidFill>
                            <a:srgbClr val="000000"/>
                          </a:solidFill>
                          <a:effectLst/>
                          <a:latin typeface="Arial"/>
                          <a:cs typeface="Arial"/>
                        </a:rPr>
                        <a:t>30.2%</a:t>
                      </a:r>
                    </a:p>
                  </a:txBody>
                  <a:tcPr marL="9525" marR="9525" marT="9525" marB="0" anchor="ctr">
                    <a:lnL>
                      <a:noFill/>
                    </a:lnL>
                    <a:lnR>
                      <a:noFill/>
                    </a:lnR>
                    <a:lnT>
                      <a:noFill/>
                    </a:lnT>
                    <a:lnB>
                      <a:noFill/>
                    </a:lnB>
                  </a:tcPr>
                </a:tc>
                <a:tc>
                  <a:txBody>
                    <a:bodyPr/>
                    <a:lstStyle/>
                    <a:p>
                      <a:pPr algn="ctr" fontAlgn="ctr"/>
                      <a:r>
                        <a:rPr lang="en-US" sz="1600" b="1" i="0" u="none" strike="noStrike" dirty="0">
                          <a:solidFill>
                            <a:srgbClr val="000000"/>
                          </a:solidFill>
                          <a:effectLst/>
                          <a:latin typeface="Arial"/>
                          <a:cs typeface="Arial"/>
                        </a:rPr>
                        <a:t>(+7.9%)</a:t>
                      </a:r>
                    </a:p>
                  </a:txBody>
                  <a:tcPr marL="9525" marR="9525" marT="9525" marB="0" anchor="ctr">
                    <a:lnL>
                      <a:noFill/>
                    </a:lnL>
                    <a:lnR>
                      <a:noFill/>
                    </a:lnR>
                    <a:lnT>
                      <a:noFill/>
                    </a:lnT>
                    <a:lnB>
                      <a:noFill/>
                    </a:lnB>
                  </a:tcPr>
                </a:tc>
                <a:tc>
                  <a:txBody>
                    <a:bodyPr/>
                    <a:lstStyle/>
                    <a:p>
                      <a:pPr algn="ctr" fontAlgn="ctr"/>
                      <a:r>
                        <a:rPr lang="en-US" sz="1600" b="1" i="0" u="none" strike="noStrike" dirty="0">
                          <a:solidFill>
                            <a:srgbClr val="000000"/>
                          </a:solidFill>
                          <a:effectLst/>
                          <a:latin typeface="Arial"/>
                          <a:cs typeface="Arial"/>
                        </a:rPr>
                        <a:t>16.8%</a:t>
                      </a:r>
                    </a:p>
                  </a:txBody>
                  <a:tcPr marL="9525" marR="9525" marT="9525" marB="0" anchor="ctr">
                    <a:lnL>
                      <a:noFill/>
                    </a:lnL>
                    <a:lnR>
                      <a:noFill/>
                    </a:lnR>
                    <a:lnT>
                      <a:noFill/>
                    </a:lnT>
                    <a:lnB>
                      <a:noFill/>
                    </a:lnB>
                    <a:solidFill>
                      <a:srgbClr val="D9E1F2"/>
                    </a:solidFill>
                  </a:tcPr>
                </a:tc>
                <a:tc>
                  <a:txBody>
                    <a:bodyPr/>
                    <a:lstStyle/>
                    <a:p>
                      <a:pPr algn="ctr" fontAlgn="ctr"/>
                      <a:r>
                        <a:rPr lang="en-US" sz="1600" b="1" i="0" u="none" strike="noStrike" dirty="0">
                          <a:solidFill>
                            <a:srgbClr val="000000"/>
                          </a:solidFill>
                          <a:effectLst/>
                          <a:latin typeface="Arial"/>
                          <a:cs typeface="Arial"/>
                        </a:rPr>
                        <a:t>(+2.7%)</a:t>
                      </a:r>
                    </a:p>
                  </a:txBody>
                  <a:tcPr marL="9525" marR="9525" marT="9525" marB="0" anchor="ctr">
                    <a:lnL>
                      <a:noFill/>
                    </a:lnL>
                    <a:lnR>
                      <a:noFill/>
                    </a:lnR>
                    <a:lnT>
                      <a:noFill/>
                    </a:lnT>
                    <a:lnB>
                      <a:noFill/>
                    </a:lnB>
                    <a:solidFill>
                      <a:srgbClr val="D9E1F2"/>
                    </a:solidFill>
                  </a:tcPr>
                </a:tc>
                <a:extLst>
                  <a:ext uri="{0D108BD9-81ED-4DB2-BD59-A6C34878D82A}">
                    <a16:rowId xmlns:a16="http://schemas.microsoft.com/office/drawing/2014/main" val="909529387"/>
                  </a:ext>
                </a:extLst>
              </a:tr>
              <a:tr h="691026">
                <a:tc>
                  <a:txBody>
                    <a:bodyPr/>
                    <a:lstStyle/>
                    <a:p>
                      <a:pPr algn="ctr" fontAlgn="ctr"/>
                      <a:r>
                        <a:rPr lang="en-US" sz="1600" b="1" i="0" u="none" strike="noStrike" dirty="0">
                          <a:solidFill>
                            <a:srgbClr val="000000"/>
                          </a:solidFill>
                          <a:effectLst/>
                          <a:latin typeface="Arial"/>
                          <a:cs typeface="Arial"/>
                        </a:rPr>
                        <a:t>8.3%</a:t>
                      </a:r>
                    </a:p>
                  </a:txBody>
                  <a:tcPr marL="9525" marR="9525" marT="9525" marB="0" anchor="ctr">
                    <a:lnL>
                      <a:noFill/>
                    </a:lnL>
                    <a:lnR>
                      <a:noFill/>
                    </a:lnR>
                    <a:lnT>
                      <a:noFill/>
                    </a:lnT>
                    <a:lnB>
                      <a:noFill/>
                    </a:lnB>
                  </a:tcPr>
                </a:tc>
                <a:tc>
                  <a:txBody>
                    <a:bodyPr/>
                    <a:lstStyle/>
                    <a:p>
                      <a:pPr algn="ctr" fontAlgn="ctr"/>
                      <a:r>
                        <a:rPr lang="en-US" sz="1600" b="1" i="0" u="none" strike="noStrike" dirty="0">
                          <a:solidFill>
                            <a:srgbClr val="000000"/>
                          </a:solidFill>
                          <a:effectLst/>
                          <a:latin typeface="Arial"/>
                          <a:cs typeface="Arial"/>
                        </a:rPr>
                        <a:t>(+1.0%)</a:t>
                      </a:r>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a:noFill/>
                    </a:lnL>
                    <a:lnR>
                      <a:noFill/>
                    </a:lnR>
                    <a:lnT>
                      <a:noFill/>
                    </a:lnT>
                    <a:lnB>
                      <a:noFill/>
                    </a:lnB>
                  </a:tcPr>
                </a:tc>
                <a:tc>
                  <a:txBody>
                    <a:bodyPr/>
                    <a:lstStyle/>
                    <a:p>
                      <a:pPr algn="ctr" fontAlgn="ctr"/>
                      <a:r>
                        <a:rPr lang="en-US" sz="1600" b="1" i="0" u="none" strike="noStrike" dirty="0">
                          <a:solidFill>
                            <a:srgbClr val="000000"/>
                          </a:solidFill>
                          <a:effectLst/>
                          <a:latin typeface="Arial"/>
                          <a:cs typeface="Arial"/>
                        </a:rPr>
                        <a:t>5.5%</a:t>
                      </a:r>
                    </a:p>
                  </a:txBody>
                  <a:tcPr marL="9525" marR="9525" marT="9525" marB="0" anchor="ctr">
                    <a:lnL>
                      <a:noFill/>
                    </a:lnL>
                    <a:lnR>
                      <a:noFill/>
                    </a:lnR>
                    <a:lnT>
                      <a:noFill/>
                    </a:lnT>
                    <a:lnB>
                      <a:noFill/>
                    </a:lnB>
                    <a:solidFill>
                      <a:srgbClr val="D9E1F2"/>
                    </a:solidFill>
                  </a:tcPr>
                </a:tc>
                <a:tc>
                  <a:txBody>
                    <a:bodyPr/>
                    <a:lstStyle/>
                    <a:p>
                      <a:pPr algn="ctr" fontAlgn="ctr"/>
                      <a:r>
                        <a:rPr lang="en-US" sz="1600" b="1" i="0" u="none" strike="noStrike" dirty="0">
                          <a:solidFill>
                            <a:srgbClr val="000000"/>
                          </a:solidFill>
                          <a:effectLst/>
                          <a:latin typeface="Arial"/>
                          <a:cs typeface="Arial"/>
                        </a:rPr>
                        <a:t>(-0.8%)</a:t>
                      </a:r>
                    </a:p>
                  </a:txBody>
                  <a:tcPr marL="9525" marR="9525" marT="9525" marB="0" anchor="ctr">
                    <a:lnL>
                      <a:noFill/>
                    </a:lnL>
                    <a:lnR>
                      <a:noFill/>
                    </a:lnR>
                    <a:lnT>
                      <a:noFill/>
                    </a:lnT>
                    <a:lnB>
                      <a:noFill/>
                    </a:lnB>
                    <a:solidFill>
                      <a:srgbClr val="D9E1F2"/>
                    </a:solidFill>
                  </a:tcPr>
                </a:tc>
                <a:extLst>
                  <a:ext uri="{0D108BD9-81ED-4DB2-BD59-A6C34878D82A}">
                    <a16:rowId xmlns:a16="http://schemas.microsoft.com/office/drawing/2014/main" val="2952340073"/>
                  </a:ext>
                </a:extLst>
              </a:tr>
            </a:tbl>
          </a:graphicData>
        </a:graphic>
      </p:graphicFrame>
    </p:spTree>
    <p:extLst>
      <p:ext uri="{BB962C8B-B14F-4D97-AF65-F5344CB8AC3E}">
        <p14:creationId xmlns:p14="http://schemas.microsoft.com/office/powerpoint/2010/main" val="22925290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Rectangle 12">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4" name="Picture 3" descr="Table&#10;&#10;Description automatically generated">
            <a:extLst>
              <a:ext uri="{FF2B5EF4-FFF2-40B4-BE49-F238E27FC236}">
                <a16:creationId xmlns:a16="http://schemas.microsoft.com/office/drawing/2014/main" id="{EEF48590-3431-42FD-BEE5-10CA17B304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4729" y="1286934"/>
            <a:ext cx="8922543" cy="4105949"/>
          </a:xfrm>
          <a:prstGeom prst="rect">
            <a:avLst/>
          </a:prstGeom>
        </p:spPr>
      </p:pic>
      <p:sp>
        <p:nvSpPr>
          <p:cNvPr id="2" name="Slide Number Placeholder 1">
            <a:extLst>
              <a:ext uri="{FF2B5EF4-FFF2-40B4-BE49-F238E27FC236}">
                <a16:creationId xmlns:a16="http://schemas.microsoft.com/office/drawing/2014/main" id="{18A04094-3DAE-4F57-BA4C-E51B63C54143}"/>
              </a:ext>
            </a:extLst>
          </p:cNvPr>
          <p:cNvSpPr>
            <a:spLocks noGrp="1"/>
          </p:cNvSpPr>
          <p:nvPr>
            <p:ph type="sldNum" sz="quarter" idx="12"/>
          </p:nvPr>
        </p:nvSpPr>
        <p:spPr>
          <a:xfrm>
            <a:off x="10707624" y="6382512"/>
            <a:ext cx="685800" cy="320040"/>
          </a:xfrm>
        </p:spPr>
        <p:txBody>
          <a:bodyPr>
            <a:normAutofit/>
          </a:bodyPr>
          <a:lstStyle/>
          <a:p>
            <a:pPr>
              <a:spcAft>
                <a:spcPts val="600"/>
              </a:spcAft>
            </a:pPr>
            <a:fld id="{ACD12D91-5F71-FE4F-A594-B9667DC21877}" type="slidenum">
              <a:rPr lang="en-US" smtClean="0"/>
              <a:pPr>
                <a:spcAft>
                  <a:spcPts val="600"/>
                </a:spcAft>
              </a:pPr>
              <a:t>18</a:t>
            </a:fld>
            <a:endParaRPr lang="en-US"/>
          </a:p>
        </p:txBody>
      </p:sp>
    </p:spTree>
    <p:extLst>
      <p:ext uri="{BB962C8B-B14F-4D97-AF65-F5344CB8AC3E}">
        <p14:creationId xmlns:p14="http://schemas.microsoft.com/office/powerpoint/2010/main" val="10002825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44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able&#10;&#10;Description automatically generated">
            <a:extLst>
              <a:ext uri="{FF2B5EF4-FFF2-40B4-BE49-F238E27FC236}">
                <a16:creationId xmlns:a16="http://schemas.microsoft.com/office/drawing/2014/main" id="{93256700-ED1F-43C2-BD2B-72121FF47D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2052235"/>
            <a:ext cx="10905066" cy="2753530"/>
          </a:xfrm>
          <a:prstGeom prst="rect">
            <a:avLst/>
          </a:prstGeom>
        </p:spPr>
      </p:pic>
      <p:sp>
        <p:nvSpPr>
          <p:cNvPr id="2" name="Slide Number Placeholder 1">
            <a:extLst>
              <a:ext uri="{FF2B5EF4-FFF2-40B4-BE49-F238E27FC236}">
                <a16:creationId xmlns:a16="http://schemas.microsoft.com/office/drawing/2014/main" id="{D8E325B3-CB6A-4324-8051-26EB1C772B88}"/>
              </a:ext>
            </a:extLst>
          </p:cNvPr>
          <p:cNvSpPr>
            <a:spLocks noGrp="1"/>
          </p:cNvSpPr>
          <p:nvPr>
            <p:ph type="sldNum" sz="quarter" idx="12"/>
          </p:nvPr>
        </p:nvSpPr>
        <p:spPr>
          <a:xfrm>
            <a:off x="8610600" y="6356350"/>
            <a:ext cx="2743200" cy="365125"/>
          </a:xfrm>
        </p:spPr>
        <p:txBody>
          <a:bodyPr>
            <a:normAutofit/>
          </a:bodyPr>
          <a:lstStyle/>
          <a:p>
            <a:pPr>
              <a:spcAft>
                <a:spcPts val="600"/>
              </a:spcAft>
            </a:pPr>
            <a:fld id="{ACD12D91-5F71-FE4F-A594-B9667DC21877}" type="slidenum">
              <a:rPr lang="en-US">
                <a:solidFill>
                  <a:srgbClr val="FFFFFF"/>
                </a:solidFill>
              </a:rPr>
              <a:pPr>
                <a:spcAft>
                  <a:spcPts val="600"/>
                </a:spcAft>
              </a:pPr>
              <a:t>19</a:t>
            </a:fld>
            <a:endParaRPr lang="en-US">
              <a:solidFill>
                <a:srgbClr val="FFFFFF"/>
              </a:solidFill>
            </a:endParaRPr>
          </a:p>
        </p:txBody>
      </p:sp>
    </p:spTree>
    <p:extLst>
      <p:ext uri="{BB962C8B-B14F-4D97-AF65-F5344CB8AC3E}">
        <p14:creationId xmlns:p14="http://schemas.microsoft.com/office/powerpoint/2010/main" val="31001970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26CF7-C47C-4A63-B66E-2F842077533E}"/>
              </a:ext>
            </a:extLst>
          </p:cNvPr>
          <p:cNvSpPr>
            <a:spLocks noGrp="1"/>
          </p:cNvSpPr>
          <p:nvPr>
            <p:ph type="title"/>
          </p:nvPr>
        </p:nvSpPr>
        <p:spPr/>
        <p:txBody>
          <a:bodyPr/>
          <a:lstStyle/>
          <a:p>
            <a:r>
              <a:rPr lang="en-US"/>
              <a:t>Overview</a:t>
            </a:r>
          </a:p>
        </p:txBody>
      </p:sp>
      <p:sp>
        <p:nvSpPr>
          <p:cNvPr id="3" name="Content Placeholder 2">
            <a:extLst>
              <a:ext uri="{FF2B5EF4-FFF2-40B4-BE49-F238E27FC236}">
                <a16:creationId xmlns:a16="http://schemas.microsoft.com/office/drawing/2014/main" id="{833FDCCA-F956-4ACA-B341-837E29D2020E}"/>
              </a:ext>
            </a:extLst>
          </p:cNvPr>
          <p:cNvSpPr>
            <a:spLocks noGrp="1"/>
          </p:cNvSpPr>
          <p:nvPr>
            <p:ph idx="1"/>
          </p:nvPr>
        </p:nvSpPr>
        <p:spPr>
          <a:xfrm>
            <a:off x="838200" y="1926077"/>
            <a:ext cx="10515600" cy="4060086"/>
          </a:xfrm>
        </p:spPr>
        <p:txBody>
          <a:bodyPr vert="horz" lIns="91440" tIns="45720" rIns="91440" bIns="45720" rtlCol="0" anchor="t">
            <a:normAutofit/>
          </a:bodyPr>
          <a:lstStyle/>
          <a:p>
            <a:pPr>
              <a:spcBef>
                <a:spcPts val="600"/>
              </a:spcBef>
              <a:spcAft>
                <a:spcPts val="1000"/>
              </a:spcAft>
            </a:pPr>
            <a:r>
              <a:rPr lang="en-US" dirty="0">
                <a:cs typeface="Calibri"/>
              </a:rPr>
              <a:t>Suicide Prevention: A Public Health Issue</a:t>
            </a:r>
          </a:p>
          <a:p>
            <a:pPr>
              <a:spcBef>
                <a:spcPts val="600"/>
              </a:spcBef>
              <a:spcAft>
                <a:spcPts val="1000"/>
              </a:spcAft>
            </a:pPr>
            <a:r>
              <a:rPr lang="en-US" dirty="0">
                <a:cs typeface="Calibri"/>
              </a:rPr>
              <a:t>Suicide Prevention: Key Data</a:t>
            </a:r>
            <a:endParaRPr lang="en-US" dirty="0"/>
          </a:p>
          <a:p>
            <a:pPr>
              <a:spcBef>
                <a:spcPts val="600"/>
              </a:spcBef>
              <a:spcAft>
                <a:spcPts val="1000"/>
              </a:spcAft>
            </a:pPr>
            <a:r>
              <a:rPr lang="en-US" dirty="0">
                <a:cs typeface="Calibri" panose="020F0502020204030204"/>
              </a:rPr>
              <a:t>Suicide Prevention 2.0 Public Health Strategy</a:t>
            </a:r>
          </a:p>
          <a:p>
            <a:pPr>
              <a:spcBef>
                <a:spcPts val="600"/>
              </a:spcBef>
              <a:spcAft>
                <a:spcPts val="1000"/>
              </a:spcAft>
            </a:pPr>
            <a:r>
              <a:rPr lang="en-US" dirty="0">
                <a:cs typeface="Calibri" panose="020F0502020204030204"/>
              </a:rPr>
              <a:t>Suicide Prevention 2.0 Community Based-Interventions for Suicide Prevention (CBI-SP)</a:t>
            </a:r>
          </a:p>
          <a:p>
            <a:pPr>
              <a:spcBef>
                <a:spcPts val="600"/>
              </a:spcBef>
              <a:spcAft>
                <a:spcPts val="1000"/>
              </a:spcAft>
            </a:pPr>
            <a:r>
              <a:rPr lang="en-US" dirty="0">
                <a:cs typeface="Calibri" panose="020F0502020204030204"/>
              </a:rPr>
              <a:t>Community Engagement and Partnerships Program</a:t>
            </a:r>
          </a:p>
          <a:p>
            <a:pPr>
              <a:spcBef>
                <a:spcPts val="600"/>
              </a:spcBef>
              <a:spcAft>
                <a:spcPts val="1000"/>
              </a:spcAft>
            </a:pPr>
            <a:r>
              <a:rPr lang="en-US" dirty="0">
                <a:cs typeface="Calibri" panose="020F0502020204030204"/>
              </a:rPr>
              <a:t>Eligibility Determination</a:t>
            </a:r>
          </a:p>
          <a:p>
            <a:pPr>
              <a:spcBef>
                <a:spcPts val="600"/>
              </a:spcBef>
              <a:spcAft>
                <a:spcPts val="1000"/>
              </a:spcAft>
            </a:pPr>
            <a:r>
              <a:rPr lang="en-US" dirty="0">
                <a:cs typeface="Calibri" panose="020F0502020204030204"/>
              </a:rPr>
              <a:t>Benefits</a:t>
            </a:r>
          </a:p>
          <a:p>
            <a:r>
              <a:rPr lang="en-US" dirty="0">
                <a:cs typeface="Calibri" panose="020F0502020204030204"/>
              </a:rPr>
              <a:t>VHA Suicide Prevention Resources</a:t>
            </a:r>
          </a:p>
          <a:p>
            <a:pPr marL="0" indent="0">
              <a:buNone/>
            </a:pPr>
            <a:endParaRPr lang="en-US" dirty="0">
              <a:highlight>
                <a:srgbClr val="FFFF00"/>
              </a:highlight>
              <a:cs typeface="Calibri" panose="020F0502020204030204"/>
            </a:endParaRPr>
          </a:p>
        </p:txBody>
      </p:sp>
      <p:sp>
        <p:nvSpPr>
          <p:cNvPr id="4" name="Slide Number Placeholder 3">
            <a:extLst>
              <a:ext uri="{FF2B5EF4-FFF2-40B4-BE49-F238E27FC236}">
                <a16:creationId xmlns:a16="http://schemas.microsoft.com/office/drawing/2014/main" id="{5B1CE841-5DB8-46F3-870B-2A7B6ABE5A2F}"/>
              </a:ext>
            </a:extLst>
          </p:cNvPr>
          <p:cNvSpPr>
            <a:spLocks noGrp="1"/>
          </p:cNvSpPr>
          <p:nvPr>
            <p:ph type="sldNum" sz="quarter" idx="12"/>
          </p:nvPr>
        </p:nvSpPr>
        <p:spPr/>
        <p:txBody>
          <a:bodyPr/>
          <a:lstStyle/>
          <a:p>
            <a:fld id="{ACD12D91-5F71-FE4F-A594-B9667DC21877}" type="slidenum">
              <a:rPr lang="en-US" smtClean="0"/>
              <a:t>2</a:t>
            </a:fld>
            <a:endParaRPr lang="en-US"/>
          </a:p>
        </p:txBody>
      </p:sp>
    </p:spTree>
    <p:extLst>
      <p:ext uri="{BB962C8B-B14F-4D97-AF65-F5344CB8AC3E}">
        <p14:creationId xmlns:p14="http://schemas.microsoft.com/office/powerpoint/2010/main" val="15646687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867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able&#10;&#10;Description automatically generated">
            <a:extLst>
              <a:ext uri="{FF2B5EF4-FFF2-40B4-BE49-F238E27FC236}">
                <a16:creationId xmlns:a16="http://schemas.microsoft.com/office/drawing/2014/main" id="{1C3857DA-6899-4DAB-8839-57056FF7EF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467" y="981635"/>
            <a:ext cx="10905066" cy="4491318"/>
          </a:xfrm>
          <a:prstGeom prst="rect">
            <a:avLst/>
          </a:prstGeom>
        </p:spPr>
      </p:pic>
      <p:sp>
        <p:nvSpPr>
          <p:cNvPr id="2" name="Slide Number Placeholder 1">
            <a:extLst>
              <a:ext uri="{FF2B5EF4-FFF2-40B4-BE49-F238E27FC236}">
                <a16:creationId xmlns:a16="http://schemas.microsoft.com/office/drawing/2014/main" id="{0A489316-0BBA-48F2-9F36-6092FD410F5E}"/>
              </a:ext>
            </a:extLst>
          </p:cNvPr>
          <p:cNvSpPr>
            <a:spLocks noGrp="1"/>
          </p:cNvSpPr>
          <p:nvPr>
            <p:ph type="sldNum" sz="quarter" idx="12"/>
          </p:nvPr>
        </p:nvSpPr>
        <p:spPr>
          <a:xfrm>
            <a:off x="8610600" y="6356350"/>
            <a:ext cx="2743200" cy="365125"/>
          </a:xfrm>
        </p:spPr>
        <p:txBody>
          <a:bodyPr>
            <a:normAutofit/>
          </a:bodyPr>
          <a:lstStyle/>
          <a:p>
            <a:pPr>
              <a:spcAft>
                <a:spcPts val="600"/>
              </a:spcAft>
            </a:pPr>
            <a:fld id="{ACD12D91-5F71-FE4F-A594-B9667DC21877}" type="slidenum">
              <a:rPr lang="en-US">
                <a:solidFill>
                  <a:srgbClr val="FFFFFF"/>
                </a:solidFill>
              </a:rPr>
              <a:pPr>
                <a:spcAft>
                  <a:spcPts val="600"/>
                </a:spcAft>
              </a:pPr>
              <a:t>20</a:t>
            </a:fld>
            <a:endParaRPr lang="en-US">
              <a:solidFill>
                <a:srgbClr val="FFFFFF"/>
              </a:solidFill>
            </a:endParaRPr>
          </a:p>
        </p:txBody>
      </p:sp>
    </p:spTree>
    <p:extLst>
      <p:ext uri="{BB962C8B-B14F-4D97-AF65-F5344CB8AC3E}">
        <p14:creationId xmlns:p14="http://schemas.microsoft.com/office/powerpoint/2010/main" val="14365990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927441-D002-4CA9-BBFD-1C91EEABACCD}"/>
              </a:ext>
            </a:extLst>
          </p:cNvPr>
          <p:cNvSpPr>
            <a:spLocks noGrp="1"/>
          </p:cNvSpPr>
          <p:nvPr>
            <p:ph type="title"/>
          </p:nvPr>
        </p:nvSpPr>
        <p:spPr/>
        <p:txBody>
          <a:bodyPr/>
          <a:lstStyle/>
          <a:p>
            <a:pPr algn="ctr"/>
            <a:r>
              <a:rPr lang="en-US" dirty="0"/>
              <a:t>Time From Decision to Action &lt; 1 Hour</a:t>
            </a:r>
          </a:p>
        </p:txBody>
      </p:sp>
      <p:pic>
        <p:nvPicPr>
          <p:cNvPr id="4" name="Content Placeholder 3">
            <a:extLst>
              <a:ext uri="{FF2B5EF4-FFF2-40B4-BE49-F238E27FC236}">
                <a16:creationId xmlns:a16="http://schemas.microsoft.com/office/drawing/2014/main" id="{2B5461F6-54E1-4F47-9622-E0C39AADA06A}"/>
              </a:ext>
            </a:extLst>
          </p:cNvPr>
          <p:cNvPicPr>
            <a:picLocks noGrp="1" noChangeAspect="1"/>
          </p:cNvPicPr>
          <p:nvPr>
            <p:ph idx="1"/>
          </p:nvPr>
        </p:nvPicPr>
        <p:blipFill rotWithShape="1">
          <a:blip r:embed="rId2"/>
          <a:srcRect l="7469" r="11306"/>
          <a:stretch/>
        </p:blipFill>
        <p:spPr>
          <a:xfrm>
            <a:off x="585183" y="1695450"/>
            <a:ext cx="4570034" cy="2362321"/>
          </a:xfrm>
          <a:prstGeom prst="rect">
            <a:avLst/>
          </a:prstGeom>
        </p:spPr>
      </p:pic>
      <p:sp>
        <p:nvSpPr>
          <p:cNvPr id="6" name="TextBox 5">
            <a:extLst>
              <a:ext uri="{FF2B5EF4-FFF2-40B4-BE49-F238E27FC236}">
                <a16:creationId xmlns:a16="http://schemas.microsoft.com/office/drawing/2014/main" id="{DD068C8C-7A08-44EE-9685-7EDAA99AE023}"/>
              </a:ext>
            </a:extLst>
          </p:cNvPr>
          <p:cNvSpPr txBox="1"/>
          <p:nvPr/>
        </p:nvSpPr>
        <p:spPr>
          <a:xfrm>
            <a:off x="6604000" y="1798935"/>
            <a:ext cx="4191000" cy="577081"/>
          </a:xfrm>
          <a:prstGeom prst="rect">
            <a:avLst/>
          </a:prstGeom>
          <a:noFill/>
        </p:spPr>
        <p:txBody>
          <a:bodyPr wrap="square">
            <a:spAutoFit/>
          </a:bodyPr>
          <a:lstStyle/>
          <a:p>
            <a:r>
              <a:rPr lang="en-US" sz="1050" dirty="0">
                <a:solidFill>
                  <a:prstClr val="black"/>
                </a:solidFill>
                <a:latin typeface="Calibri" panose="020F0502020204030204"/>
              </a:rPr>
              <a:t>Source: Simon, T.R., Swann, A.C., Powell, K.E., Potter, L.B., </a:t>
            </a:r>
            <a:r>
              <a:rPr lang="en-US" sz="1050" dirty="0" err="1">
                <a:solidFill>
                  <a:prstClr val="black"/>
                </a:solidFill>
                <a:latin typeface="Calibri" panose="020F0502020204030204"/>
              </a:rPr>
              <a:t>Kresnow</a:t>
            </a:r>
            <a:r>
              <a:rPr lang="en-US" sz="1050" dirty="0">
                <a:solidFill>
                  <a:prstClr val="black"/>
                </a:solidFill>
                <a:latin typeface="Calibri" panose="020F0502020204030204"/>
              </a:rPr>
              <a:t>, M., and O’Carroll, P.W.  Characteristics of Impulsive Suicide Attempts and Attempters. SLTB. 2001; 32(supp):49-5</a:t>
            </a:r>
            <a:endParaRPr lang="en-US" sz="1050" dirty="0"/>
          </a:p>
        </p:txBody>
      </p:sp>
      <p:pic>
        <p:nvPicPr>
          <p:cNvPr id="7" name="Picture 6">
            <a:extLst>
              <a:ext uri="{FF2B5EF4-FFF2-40B4-BE49-F238E27FC236}">
                <a16:creationId xmlns:a16="http://schemas.microsoft.com/office/drawing/2014/main" id="{29C720C5-BE43-4B06-88BF-0C56FA0A98B4}"/>
              </a:ext>
            </a:extLst>
          </p:cNvPr>
          <p:cNvPicPr>
            <a:picLocks noChangeAspect="1"/>
          </p:cNvPicPr>
          <p:nvPr/>
        </p:nvPicPr>
        <p:blipFill rotWithShape="1">
          <a:blip r:embed="rId3">
            <a:extLst>
              <a:ext uri="{28A0092B-C50C-407E-A947-70E740481C1C}">
                <a14:useLocalDpi xmlns:a14="http://schemas.microsoft.com/office/drawing/2010/main" val="0"/>
              </a:ext>
            </a:extLst>
          </a:blip>
          <a:srcRect r="9335"/>
          <a:stretch/>
        </p:blipFill>
        <p:spPr>
          <a:xfrm>
            <a:off x="5867400" y="2832100"/>
            <a:ext cx="4927600" cy="2959100"/>
          </a:xfrm>
          <a:prstGeom prst="rect">
            <a:avLst/>
          </a:prstGeom>
        </p:spPr>
      </p:pic>
    </p:spTree>
    <p:extLst>
      <p:ext uri="{BB962C8B-B14F-4D97-AF65-F5344CB8AC3E}">
        <p14:creationId xmlns:p14="http://schemas.microsoft.com/office/powerpoint/2010/main" val="21269293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AE4A6AE-8C2E-4EF8-9667-D4E95E4B5124}"/>
              </a:ext>
            </a:extLst>
          </p:cNvPr>
          <p:cNvSpPr>
            <a:spLocks noGrp="1"/>
          </p:cNvSpPr>
          <p:nvPr>
            <p:ph idx="1"/>
          </p:nvPr>
        </p:nvSpPr>
        <p:spPr/>
        <p:txBody>
          <a:bodyPr/>
          <a:lstStyle/>
          <a:p>
            <a:pPr marL="0" algn="l" rtl="0" eaLnBrk="1" fontAlgn="t" latinLnBrk="0" hangingPunct="1">
              <a:spcBef>
                <a:spcPts val="0"/>
              </a:spcBef>
              <a:spcAft>
                <a:spcPts val="0"/>
              </a:spcAft>
            </a:pPr>
            <a:r>
              <a:rPr lang="en-US" sz="1800" b="1" i="0" u="none" strike="noStrike" kern="1200" dirty="0">
                <a:solidFill>
                  <a:srgbClr val="FFFFFF"/>
                </a:solidFill>
                <a:effectLst/>
                <a:latin typeface="Calibri" panose="020F0502020204030204" pitchFamily="34" charset="0"/>
                <a:cs typeface="Calibri" panose="020F0502020204030204" pitchFamily="34" charset="0"/>
              </a:rPr>
              <a:t>Do’s</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1" i="0" u="none" strike="noStrike" kern="1200" dirty="0">
                <a:solidFill>
                  <a:srgbClr val="FFFFFF"/>
                </a:solidFill>
                <a:effectLst/>
                <a:latin typeface="Calibri" panose="020F0502020204030204" pitchFamily="34" charset="0"/>
                <a:cs typeface="Calibri" panose="020F0502020204030204" pitchFamily="34" charset="0"/>
              </a:rPr>
              <a:t>Don’ts</a:t>
            </a:r>
            <a:endParaRPr lang="en-US" sz="18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n-US" sz="2400" b="1" i="0" u="none" strike="noStrike" kern="1200" dirty="0">
                <a:solidFill>
                  <a:srgbClr val="000000"/>
                </a:solidFill>
                <a:effectLst/>
                <a:latin typeface="Calibri" panose="020F0502020204030204" pitchFamily="34" charset="0"/>
                <a:cs typeface="Calibri" panose="020F0502020204030204" pitchFamily="34" charset="0"/>
              </a:rPr>
              <a:t>DO </a:t>
            </a:r>
            <a:r>
              <a:rPr lang="en-US" sz="2400" b="0" i="0" u="none" strike="noStrike" kern="1200" dirty="0">
                <a:solidFill>
                  <a:srgbClr val="000000"/>
                </a:solidFill>
                <a:effectLst/>
                <a:latin typeface="Calibri" panose="020F0502020204030204" pitchFamily="34" charset="0"/>
                <a:cs typeface="Calibri" panose="020F0502020204030204" pitchFamily="34" charset="0"/>
              </a:rPr>
              <a:t>ask the question if you’ve identified warning signs or symptoms.</a:t>
            </a:r>
          </a:p>
          <a:p>
            <a:pPr marL="0" marR="0" indent="0" algn="l" rtl="0" eaLnBrk="1" fontAlgn="auto" latinLnBrk="0" hangingPunct="1">
              <a:spcBef>
                <a:spcPts val="0"/>
              </a:spcBef>
              <a:spcAft>
                <a:spcPts val="0"/>
              </a:spcAft>
            </a:pPr>
            <a:endParaRPr lang="en-US" sz="24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2400" b="1" i="0" u="none" strike="noStrike" kern="1200" dirty="0">
                <a:solidFill>
                  <a:srgbClr val="000000"/>
                </a:solidFill>
                <a:effectLst/>
                <a:latin typeface="Calibri" panose="020F0502020204030204" pitchFamily="34" charset="0"/>
                <a:cs typeface="Calibri" panose="020F0502020204030204" pitchFamily="34" charset="0"/>
              </a:rPr>
              <a:t>DON’T</a:t>
            </a:r>
            <a:r>
              <a:rPr lang="en-US" sz="2400" b="0" i="0" u="none" strike="noStrike" kern="1200" dirty="0">
                <a:solidFill>
                  <a:srgbClr val="000000"/>
                </a:solidFill>
                <a:effectLst/>
                <a:latin typeface="Calibri" panose="020F0502020204030204" pitchFamily="34" charset="0"/>
                <a:cs typeface="Calibri" panose="020F0502020204030204" pitchFamily="34" charset="0"/>
              </a:rPr>
              <a:t> ask the question as though you are looking for a “no” answer.</a:t>
            </a:r>
            <a:endParaRPr lang="en-US" sz="2400" b="0" i="0" u="none" strike="noStrike" dirty="0">
              <a:effectLst/>
              <a:latin typeface="Arial" panose="020B0604020202020204" pitchFamily="34" charset="0"/>
            </a:endParaRPr>
          </a:p>
          <a:p>
            <a:pPr marL="283464" indent="-283464" algn="l" rtl="0" eaLnBrk="1" fontAlgn="t" latinLnBrk="0" hangingPunct="1">
              <a:spcBef>
                <a:spcPts val="0"/>
              </a:spcBef>
              <a:spcAft>
                <a:spcPts val="0"/>
              </a:spcAft>
            </a:pPr>
            <a:r>
              <a:rPr lang="en-US" sz="2400" b="0" i="0" u="none" strike="noStrike" kern="1200" dirty="0">
                <a:solidFill>
                  <a:srgbClr val="000000"/>
                </a:solidFill>
                <a:effectLst/>
                <a:latin typeface="Calibri" panose="020F0502020204030204" pitchFamily="34" charset="0"/>
                <a:cs typeface="Calibri" panose="020F0502020204030204" pitchFamily="34" charset="0"/>
              </a:rPr>
              <a:t>“You aren’t thinking of killing yourself, are you?”</a:t>
            </a:r>
          </a:p>
          <a:p>
            <a:pPr marL="283464" indent="-283464" algn="l" rtl="0" eaLnBrk="1" fontAlgn="t" latinLnBrk="0" hangingPunct="1">
              <a:spcBef>
                <a:spcPts val="0"/>
              </a:spcBef>
              <a:spcAft>
                <a:spcPts val="0"/>
              </a:spcAft>
            </a:pPr>
            <a:endParaRPr lang="en-US" sz="24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n-US" sz="2400" b="1" i="0" u="none" strike="noStrike" kern="1200" dirty="0">
                <a:solidFill>
                  <a:srgbClr val="000000"/>
                </a:solidFill>
                <a:effectLst/>
                <a:latin typeface="Calibri" panose="020F0502020204030204" pitchFamily="34" charset="0"/>
                <a:cs typeface="Calibri" panose="020F0502020204030204" pitchFamily="34" charset="0"/>
              </a:rPr>
              <a:t>DO </a:t>
            </a:r>
            <a:r>
              <a:rPr lang="en-US" sz="2400" b="0" i="0" u="none" strike="noStrike" kern="1200" dirty="0">
                <a:solidFill>
                  <a:srgbClr val="000000"/>
                </a:solidFill>
                <a:effectLst/>
                <a:latin typeface="Calibri" panose="020F0502020204030204" pitchFamily="34" charset="0"/>
                <a:cs typeface="Calibri" panose="020F0502020204030204" pitchFamily="34" charset="0"/>
              </a:rPr>
              <a:t>ask the question in a natural  way that flows with the conversation.</a:t>
            </a:r>
          </a:p>
          <a:p>
            <a:pPr marL="0" marR="0" indent="0" algn="l" rtl="0" eaLnBrk="1" fontAlgn="auto" latinLnBrk="0" hangingPunct="1">
              <a:spcBef>
                <a:spcPts val="0"/>
              </a:spcBef>
              <a:spcAft>
                <a:spcPts val="0"/>
              </a:spcAft>
            </a:pPr>
            <a:endParaRPr lang="en-US" sz="24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n-US" sz="2400" b="1" i="0" u="none" strike="noStrike" kern="1200" dirty="0">
                <a:solidFill>
                  <a:srgbClr val="000000"/>
                </a:solidFill>
                <a:effectLst/>
                <a:latin typeface="Calibri" panose="020F0502020204030204" pitchFamily="34" charset="0"/>
                <a:cs typeface="Calibri" panose="020F0502020204030204" pitchFamily="34" charset="0"/>
              </a:rPr>
              <a:t>DON’T</a:t>
            </a:r>
            <a:r>
              <a:rPr lang="en-US" sz="2400" b="0" i="0" u="none" strike="noStrike" kern="1200" dirty="0">
                <a:solidFill>
                  <a:srgbClr val="000000"/>
                </a:solidFill>
                <a:effectLst/>
                <a:latin typeface="Calibri" panose="020F0502020204030204" pitchFamily="34" charset="0"/>
                <a:cs typeface="Calibri" panose="020F0502020204030204" pitchFamily="34" charset="0"/>
              </a:rPr>
              <a:t> wait to ask the question when someone is halfway out the door.</a:t>
            </a:r>
            <a:endParaRPr lang="en-US" sz="2400" b="0" i="0" u="none" strike="noStrike" dirty="0">
              <a:effectLst/>
              <a:latin typeface="Arial" panose="020B0604020202020204" pitchFamily="34" charset="0"/>
            </a:endParaRPr>
          </a:p>
          <a:p>
            <a:endParaRPr lang="en-US" dirty="0"/>
          </a:p>
        </p:txBody>
      </p:sp>
      <p:sp>
        <p:nvSpPr>
          <p:cNvPr id="3" name="Title 2">
            <a:extLst>
              <a:ext uri="{FF2B5EF4-FFF2-40B4-BE49-F238E27FC236}">
                <a16:creationId xmlns:a16="http://schemas.microsoft.com/office/drawing/2014/main" id="{7776A26A-E349-45C7-B223-194A677F368B}"/>
              </a:ext>
            </a:extLst>
          </p:cNvPr>
          <p:cNvSpPr>
            <a:spLocks noGrp="1"/>
          </p:cNvSpPr>
          <p:nvPr>
            <p:ph type="title"/>
          </p:nvPr>
        </p:nvSpPr>
        <p:spPr/>
        <p:txBody>
          <a:bodyPr/>
          <a:lstStyle/>
          <a:p>
            <a:pPr algn="ctr"/>
            <a:r>
              <a:rPr lang="en-US" sz="3600" dirty="0"/>
              <a:t>The Do’s and Don’ts</a:t>
            </a:r>
            <a:endParaRPr lang="en-US" dirty="0"/>
          </a:p>
        </p:txBody>
      </p:sp>
    </p:spTree>
    <p:extLst>
      <p:ext uri="{BB962C8B-B14F-4D97-AF65-F5344CB8AC3E}">
        <p14:creationId xmlns:p14="http://schemas.microsoft.com/office/powerpoint/2010/main" val="11227975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6FAEE-6DE8-4950-B975-56EFC56CC362}"/>
              </a:ext>
            </a:extLst>
          </p:cNvPr>
          <p:cNvSpPr>
            <a:spLocks noGrp="1"/>
          </p:cNvSpPr>
          <p:nvPr>
            <p:ph type="title"/>
          </p:nvPr>
        </p:nvSpPr>
        <p:spPr>
          <a:xfrm>
            <a:off x="113805" y="588917"/>
            <a:ext cx="3698174" cy="1051256"/>
          </a:xfrm>
        </p:spPr>
        <p:txBody>
          <a:bodyPr/>
          <a:lstStyle/>
          <a:p>
            <a:pPr algn="ctr"/>
            <a:r>
              <a:rPr lang="en-US"/>
              <a:t>Anchors of Hope</a:t>
            </a:r>
          </a:p>
        </p:txBody>
      </p:sp>
      <p:sp>
        <p:nvSpPr>
          <p:cNvPr id="4" name="Slide Number Placeholder 3">
            <a:extLst>
              <a:ext uri="{FF2B5EF4-FFF2-40B4-BE49-F238E27FC236}">
                <a16:creationId xmlns:a16="http://schemas.microsoft.com/office/drawing/2014/main" id="{C2ED79DE-C0E6-4D6C-8976-74F00DEFC415}"/>
              </a:ext>
            </a:extLst>
          </p:cNvPr>
          <p:cNvSpPr>
            <a:spLocks noGrp="1"/>
          </p:cNvSpPr>
          <p:nvPr>
            <p:ph type="sldNum" sz="quarter" idx="12"/>
          </p:nvPr>
        </p:nvSpPr>
        <p:spPr/>
        <p:txBody>
          <a:bodyPr/>
          <a:lstStyle/>
          <a:p>
            <a:fld id="{ACD12D91-5F71-FE4F-A594-B9667DC21877}" type="slidenum">
              <a:rPr lang="en-US" smtClean="0"/>
              <a:t>23</a:t>
            </a:fld>
            <a:endParaRPr lang="en-US"/>
          </a:p>
        </p:txBody>
      </p:sp>
      <p:graphicFrame>
        <p:nvGraphicFramePr>
          <p:cNvPr id="7" name="Content Placeholder 6">
            <a:extLst>
              <a:ext uri="{FF2B5EF4-FFF2-40B4-BE49-F238E27FC236}">
                <a16:creationId xmlns:a16="http://schemas.microsoft.com/office/drawing/2014/main" id="{F3B22D6E-CE5E-4268-85ED-C63BECC6EE43}"/>
              </a:ext>
            </a:extLst>
          </p:cNvPr>
          <p:cNvGraphicFramePr>
            <a:graphicFrameLocks noGrp="1"/>
          </p:cNvGraphicFramePr>
          <p:nvPr>
            <p:ph idx="1"/>
          </p:nvPr>
        </p:nvGraphicFramePr>
        <p:xfrm>
          <a:off x="3978234" y="588917"/>
          <a:ext cx="7933706" cy="5472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close up of a sign&#10;&#10;Description automatically generated">
            <a:extLst>
              <a:ext uri="{FF2B5EF4-FFF2-40B4-BE49-F238E27FC236}">
                <a16:creationId xmlns:a16="http://schemas.microsoft.com/office/drawing/2014/main" id="{BEE692BF-F8C4-4000-B639-C7CAD32C8A60}"/>
              </a:ext>
            </a:extLst>
          </p:cNvPr>
          <p:cNvPicPr>
            <a:picLocks noChangeAspect="1"/>
          </p:cNvPicPr>
          <p:nvPr/>
        </p:nvPicPr>
        <p:blipFill rotWithShape="1">
          <a:blip r:embed="rId8"/>
          <a:srcRect t="29743" r="-1" b="33358"/>
          <a:stretch/>
        </p:blipFill>
        <p:spPr>
          <a:xfrm>
            <a:off x="280060" y="1496290"/>
            <a:ext cx="3337560" cy="4565251"/>
          </a:xfrm>
          <a:prstGeom prst="rect">
            <a:avLst/>
          </a:prstGeom>
          <a:effectLst/>
        </p:spPr>
      </p:pic>
    </p:spTree>
    <p:extLst>
      <p:ext uri="{BB962C8B-B14F-4D97-AF65-F5344CB8AC3E}">
        <p14:creationId xmlns:p14="http://schemas.microsoft.com/office/powerpoint/2010/main" val="37430846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D2CBA-3D52-1541-B43D-5CD7DC40A944}"/>
              </a:ext>
            </a:extLst>
          </p:cNvPr>
          <p:cNvSpPr>
            <a:spLocks noGrp="1"/>
          </p:cNvSpPr>
          <p:nvPr>
            <p:ph type="title"/>
          </p:nvPr>
        </p:nvSpPr>
        <p:spPr/>
        <p:txBody>
          <a:bodyPr/>
          <a:lstStyle/>
          <a:p>
            <a:r>
              <a:rPr lang="en-US"/>
              <a:t>Suicide Prevention is Everyone’s Business</a:t>
            </a:r>
          </a:p>
        </p:txBody>
      </p:sp>
      <p:sp>
        <p:nvSpPr>
          <p:cNvPr id="4" name="Slide Number Placeholder 3">
            <a:extLst>
              <a:ext uri="{FF2B5EF4-FFF2-40B4-BE49-F238E27FC236}">
                <a16:creationId xmlns:a16="http://schemas.microsoft.com/office/drawing/2014/main" id="{D752FF8D-2D2A-3E4F-B5CC-BF57D436B91E}"/>
              </a:ext>
            </a:extLst>
          </p:cNvPr>
          <p:cNvSpPr>
            <a:spLocks noGrp="1"/>
          </p:cNvSpPr>
          <p:nvPr>
            <p:ph type="sldNum" sz="quarter" idx="12"/>
          </p:nvPr>
        </p:nvSpPr>
        <p:spPr/>
        <p:txBody>
          <a:bodyPr/>
          <a:lstStyle/>
          <a:p>
            <a:fld id="{ACD12D91-5F71-FE4F-A594-B9667DC21877}" type="slidenum">
              <a:rPr lang="en-US" smtClean="0"/>
              <a:t>24</a:t>
            </a:fld>
            <a:endParaRPr lang="en-US"/>
          </a:p>
        </p:txBody>
      </p:sp>
      <p:pic>
        <p:nvPicPr>
          <p:cNvPr id="5" name="Picture 4">
            <a:extLst>
              <a:ext uri="{FF2B5EF4-FFF2-40B4-BE49-F238E27FC236}">
                <a16:creationId xmlns:a16="http://schemas.microsoft.com/office/drawing/2014/main" id="{DE107DBF-35A3-4C4D-9B26-6D58521161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36349" y="1486385"/>
            <a:ext cx="6119305" cy="4405404"/>
          </a:xfrm>
          <a:prstGeom prst="rect">
            <a:avLst/>
          </a:prstGeom>
        </p:spPr>
      </p:pic>
    </p:spTree>
    <p:extLst>
      <p:ext uri="{BB962C8B-B14F-4D97-AF65-F5344CB8AC3E}">
        <p14:creationId xmlns:p14="http://schemas.microsoft.com/office/powerpoint/2010/main" val="32331341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D96FDFD-4E42-4A06-B8B5-768A1DB9C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DDA6801C-BC8D-40FC-94B7-F2FB91857957}"/>
              </a:ext>
            </a:extLst>
          </p:cNvPr>
          <p:cNvSpPr>
            <a:spLocks noGrp="1"/>
          </p:cNvSpPr>
          <p:nvPr>
            <p:ph type="title"/>
          </p:nvPr>
        </p:nvSpPr>
        <p:spPr>
          <a:xfrm>
            <a:off x="971368" y="371719"/>
            <a:ext cx="6125964" cy="1906863"/>
          </a:xfrm>
        </p:spPr>
        <p:txBody>
          <a:bodyPr vert="horz" lIns="91440" tIns="45720" rIns="91440" bIns="45720" rtlCol="0" anchor="b">
            <a:normAutofit/>
          </a:bodyPr>
          <a:lstStyle/>
          <a:p>
            <a:r>
              <a:rPr lang="en-US" sz="4400" kern="1200">
                <a:solidFill>
                  <a:schemeClr val="tx1"/>
                </a:solidFill>
                <a:latin typeface="+mj-lt"/>
                <a:ea typeface="+mj-ea"/>
                <a:cs typeface="+mj-cs"/>
              </a:rPr>
              <a:t>VETERAN?</a:t>
            </a:r>
          </a:p>
        </p:txBody>
      </p:sp>
      <p:sp>
        <p:nvSpPr>
          <p:cNvPr id="13" name="Content Placeholder 12">
            <a:extLst>
              <a:ext uri="{FF2B5EF4-FFF2-40B4-BE49-F238E27FC236}">
                <a16:creationId xmlns:a16="http://schemas.microsoft.com/office/drawing/2014/main" id="{A9881C6F-F692-F859-461E-7F5984F54ECC}"/>
              </a:ext>
            </a:extLst>
          </p:cNvPr>
          <p:cNvSpPr>
            <a:spLocks noGrp="1"/>
          </p:cNvSpPr>
          <p:nvPr>
            <p:ph idx="1"/>
          </p:nvPr>
        </p:nvSpPr>
        <p:spPr>
          <a:xfrm>
            <a:off x="971368" y="2711395"/>
            <a:ext cx="4114801" cy="3465568"/>
          </a:xfrm>
        </p:spPr>
        <p:txBody>
          <a:bodyPr vert="horz" lIns="91440" tIns="45720" rIns="91440" bIns="45720" rtlCol="0">
            <a:normAutofit/>
          </a:bodyPr>
          <a:lstStyle/>
          <a:p>
            <a:pPr algn="ctr"/>
            <a:r>
              <a:rPr lang="en-US" sz="2800" dirty="0">
                <a:solidFill>
                  <a:schemeClr val="tx1"/>
                </a:solidFill>
              </a:rPr>
              <a:t>IT IS IN THE ASK</a:t>
            </a:r>
          </a:p>
          <a:p>
            <a:endParaRPr lang="en-US" dirty="0">
              <a:solidFill>
                <a:schemeClr val="tx1"/>
              </a:solidFill>
            </a:endParaRPr>
          </a:p>
          <a:p>
            <a:r>
              <a:rPr lang="en-US" dirty="0">
                <a:solidFill>
                  <a:schemeClr val="tx1"/>
                </a:solidFill>
              </a:rPr>
              <a:t>Have your or a member of your family every served in the US Military?</a:t>
            </a:r>
          </a:p>
        </p:txBody>
      </p:sp>
      <p:pic>
        <p:nvPicPr>
          <p:cNvPr id="5" name="Content Placeholder 4" descr="A picture containing person, outdoor, tree, person&#10;&#10;Description automatically generated">
            <a:extLst>
              <a:ext uri="{FF2B5EF4-FFF2-40B4-BE49-F238E27FC236}">
                <a16:creationId xmlns:a16="http://schemas.microsoft.com/office/drawing/2014/main" id="{4DBF8444-FFF4-4970-A069-E2099761FA82}"/>
              </a:ext>
            </a:extLst>
          </p:cNvPr>
          <p:cNvPicPr>
            <a:picLocks noChangeAspect="1"/>
          </p:cNvPicPr>
          <p:nvPr/>
        </p:nvPicPr>
        <p:blipFill rotWithShape="1">
          <a:blip r:embed="rId3">
            <a:extLst>
              <a:ext uri="{28A0092B-C50C-407E-A947-70E740481C1C}">
                <a14:useLocalDpi xmlns:a14="http://schemas.microsoft.com/office/drawing/2010/main" val="0"/>
              </a:ext>
            </a:extLst>
          </a:blip>
          <a:srcRect l="2583" r="18659" b="-1"/>
          <a:stretch/>
        </p:blipFill>
        <p:spPr>
          <a:xfrm>
            <a:off x="8452968" y="3681465"/>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7" name="Picture 6" descr="A person and person holding a baby&#10;&#10;Description automatically generated with medium confidence">
            <a:extLst>
              <a:ext uri="{FF2B5EF4-FFF2-40B4-BE49-F238E27FC236}">
                <a16:creationId xmlns:a16="http://schemas.microsoft.com/office/drawing/2014/main" id="{BF49E5FE-27E6-4185-99DE-1E8ABC50C440}"/>
              </a:ext>
            </a:extLst>
          </p:cNvPr>
          <p:cNvPicPr>
            <a:picLocks noChangeAspect="1"/>
          </p:cNvPicPr>
          <p:nvPr/>
        </p:nvPicPr>
        <p:blipFill rotWithShape="1">
          <a:blip r:embed="rId4">
            <a:extLst>
              <a:ext uri="{28A0092B-C50C-407E-A947-70E740481C1C}">
                <a14:useLocalDpi xmlns:a14="http://schemas.microsoft.com/office/drawing/2010/main" val="0"/>
              </a:ext>
            </a:extLst>
          </a:blip>
          <a:srcRect l="31506" r="2089" b="2"/>
          <a:stretch/>
        </p:blipFill>
        <p:spPr>
          <a:xfrm>
            <a:off x="5398276" y="2457970"/>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9" name="Picture 8" descr="A picture containing indoor, window, floor, person&#10;&#10;Description automatically generated">
            <a:extLst>
              <a:ext uri="{FF2B5EF4-FFF2-40B4-BE49-F238E27FC236}">
                <a16:creationId xmlns:a16="http://schemas.microsoft.com/office/drawing/2014/main" id="{13F87E84-57E6-4E4B-B07C-36055BF60659}"/>
              </a:ext>
            </a:extLst>
          </p:cNvPr>
          <p:cNvPicPr>
            <a:picLocks noChangeAspect="1"/>
          </p:cNvPicPr>
          <p:nvPr/>
        </p:nvPicPr>
        <p:blipFill rotWithShape="1">
          <a:blip r:embed="rId5">
            <a:extLst>
              <a:ext uri="{28A0092B-C50C-407E-A947-70E740481C1C}">
                <a14:useLocalDpi xmlns:a14="http://schemas.microsoft.com/office/drawing/2010/main" val="0"/>
              </a:ext>
            </a:extLst>
          </a:blip>
          <a:srcRect l="6894" r="6660" b="-2"/>
          <a:stretch/>
        </p:blipFill>
        <p:spPr>
          <a:xfrm>
            <a:off x="7621024" y="-5"/>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Tree>
    <p:extLst>
      <p:ext uri="{BB962C8B-B14F-4D97-AF65-F5344CB8AC3E}">
        <p14:creationId xmlns:p14="http://schemas.microsoft.com/office/powerpoint/2010/main" val="15845512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990C4-DF1F-4996-8000-7CFF5252BFB4}"/>
              </a:ext>
            </a:extLst>
          </p:cNvPr>
          <p:cNvSpPr>
            <a:spLocks noGrp="1"/>
          </p:cNvSpPr>
          <p:nvPr>
            <p:ph type="ctrTitle"/>
          </p:nvPr>
        </p:nvSpPr>
        <p:spPr>
          <a:xfrm>
            <a:off x="773721" y="2131620"/>
            <a:ext cx="6109680" cy="1131740"/>
          </a:xfrm>
        </p:spPr>
        <p:txBody>
          <a:bodyPr/>
          <a:lstStyle/>
          <a:p>
            <a:r>
              <a:rPr lang="en-US" sz="4000" dirty="0">
                <a:latin typeface="Barlow Condensed SemiBold" panose="00000706000000000000" pitchFamily="2" charset="0"/>
              </a:rPr>
              <a:t>Veteran Eligibility &amp; Enrollment</a:t>
            </a:r>
            <a:endParaRPr lang="en-US" dirty="0"/>
          </a:p>
        </p:txBody>
      </p:sp>
      <p:sp>
        <p:nvSpPr>
          <p:cNvPr id="3" name="Subtitle 2">
            <a:extLst>
              <a:ext uri="{FF2B5EF4-FFF2-40B4-BE49-F238E27FC236}">
                <a16:creationId xmlns:a16="http://schemas.microsoft.com/office/drawing/2014/main" id="{CFA9061F-E0EE-4C5A-9676-E80B215CB08C}"/>
              </a:ext>
            </a:extLst>
          </p:cNvPr>
          <p:cNvSpPr>
            <a:spLocks noGrp="1"/>
          </p:cNvSpPr>
          <p:nvPr>
            <p:ph type="subTitle" idx="1"/>
          </p:nvPr>
        </p:nvSpPr>
        <p:spPr>
          <a:xfrm>
            <a:off x="773721" y="4459463"/>
            <a:ext cx="6109680" cy="696737"/>
          </a:xfrm>
        </p:spPr>
        <p:txBody>
          <a:bodyPr>
            <a:normAutofit fontScale="92500" lnSpcReduction="10000"/>
          </a:bodyPr>
          <a:lstStyle/>
          <a:p>
            <a:r>
              <a:rPr lang="en-US" sz="2000" b="1" dirty="0">
                <a:solidFill>
                  <a:schemeClr val="bg1">
                    <a:lumMod val="95000"/>
                  </a:schemeClr>
                </a:solidFill>
                <a:latin typeface="Barlow Condensed SemiBold" panose="020B0604020202020204" pitchFamily="2" charset="0"/>
              </a:rPr>
              <a:t>Kelli Maxon, Health Benefits Advisor</a:t>
            </a:r>
          </a:p>
          <a:p>
            <a:r>
              <a:rPr lang="en-US" dirty="0"/>
              <a:t>Battle Creek VA </a:t>
            </a:r>
            <a:r>
              <a:rPr lang="en-US"/>
              <a:t>Medical Center</a:t>
            </a:r>
            <a:endParaRPr lang="en-US" dirty="0"/>
          </a:p>
        </p:txBody>
      </p:sp>
    </p:spTree>
    <p:extLst>
      <p:ext uri="{BB962C8B-B14F-4D97-AF65-F5344CB8AC3E}">
        <p14:creationId xmlns:p14="http://schemas.microsoft.com/office/powerpoint/2010/main" val="24043929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03F72EE-D188-4E73-BB46-F68A03F32C97}"/>
              </a:ext>
            </a:extLst>
          </p:cNvPr>
          <p:cNvSpPr>
            <a:spLocks noGrp="1"/>
          </p:cNvSpPr>
          <p:nvPr>
            <p:ph idx="1"/>
          </p:nvPr>
        </p:nvSpPr>
        <p:spPr>
          <a:xfrm>
            <a:off x="838200" y="2311400"/>
            <a:ext cx="10515600" cy="3462001"/>
          </a:xfrm>
        </p:spPr>
        <p:txBody>
          <a:bodyPr/>
          <a:lstStyle/>
          <a:p>
            <a:pPr marL="285750" indent="-285750">
              <a:buClr>
                <a:schemeClr val="bg1"/>
              </a:buClr>
              <a:buFont typeface="Arial" panose="020B0604020202020204" pitchFamily="34" charset="0"/>
              <a:buChar char="•"/>
            </a:pPr>
            <a:r>
              <a:rPr lang="en-US" sz="3200" dirty="0"/>
              <a:t>Mail Application </a:t>
            </a:r>
          </a:p>
          <a:p>
            <a:pPr marL="285750" indent="-285750">
              <a:buClr>
                <a:schemeClr val="bg1"/>
              </a:buClr>
              <a:buFont typeface="Arial" panose="020B0604020202020204" pitchFamily="34" charset="0"/>
              <a:buChar char="•"/>
            </a:pPr>
            <a:r>
              <a:rPr lang="en-US" sz="3200" dirty="0"/>
              <a:t>Apply in Person @ your local VA Clinic</a:t>
            </a:r>
          </a:p>
          <a:p>
            <a:pPr marL="285750" indent="-285750">
              <a:buClr>
                <a:schemeClr val="bg1"/>
              </a:buClr>
              <a:buFont typeface="Arial" panose="020B0604020202020204" pitchFamily="34" charset="0"/>
              <a:buChar char="•"/>
            </a:pPr>
            <a:r>
              <a:rPr lang="en-US" sz="3200" dirty="0"/>
              <a:t>Faxing in your application </a:t>
            </a:r>
          </a:p>
          <a:p>
            <a:pPr marL="285750" indent="-285750">
              <a:buClr>
                <a:schemeClr val="bg1"/>
              </a:buClr>
              <a:buFont typeface="Arial" panose="020B0604020202020204" pitchFamily="34" charset="0"/>
              <a:buChar char="•"/>
            </a:pPr>
            <a:r>
              <a:rPr lang="en-US" sz="3200" dirty="0"/>
              <a:t>Applying online at VA.gov</a:t>
            </a:r>
          </a:p>
          <a:p>
            <a:pPr marL="285750" indent="-285750">
              <a:buClr>
                <a:schemeClr val="bg1"/>
              </a:buClr>
              <a:buFont typeface="Arial" panose="020B0604020202020204" pitchFamily="34" charset="0"/>
              <a:buChar char="•"/>
            </a:pPr>
            <a:r>
              <a:rPr lang="en-US" sz="3200" dirty="0"/>
              <a:t>Apply by Phone @ (877)222-8387</a:t>
            </a:r>
          </a:p>
          <a:p>
            <a:endParaRPr lang="en-US" dirty="0"/>
          </a:p>
        </p:txBody>
      </p:sp>
      <p:sp>
        <p:nvSpPr>
          <p:cNvPr id="3" name="Title 2">
            <a:extLst>
              <a:ext uri="{FF2B5EF4-FFF2-40B4-BE49-F238E27FC236}">
                <a16:creationId xmlns:a16="http://schemas.microsoft.com/office/drawing/2014/main" id="{21268D30-E85D-42B0-960D-B56BE935CEE3}"/>
              </a:ext>
            </a:extLst>
          </p:cNvPr>
          <p:cNvSpPr>
            <a:spLocks noGrp="1"/>
          </p:cNvSpPr>
          <p:nvPr>
            <p:ph type="title"/>
          </p:nvPr>
        </p:nvSpPr>
        <p:spPr/>
        <p:txBody>
          <a:bodyPr/>
          <a:lstStyle/>
          <a:p>
            <a:pPr algn="ctr"/>
            <a:r>
              <a:rPr lang="en-US" sz="3600" dirty="0"/>
              <a:t>How Can A Veteran Apply For Benefits?</a:t>
            </a:r>
            <a:endParaRPr lang="en-US" dirty="0"/>
          </a:p>
        </p:txBody>
      </p:sp>
    </p:spTree>
    <p:extLst>
      <p:ext uri="{BB962C8B-B14F-4D97-AF65-F5344CB8AC3E}">
        <p14:creationId xmlns:p14="http://schemas.microsoft.com/office/powerpoint/2010/main" val="30455801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A0860E2-1C87-49F3-A88D-03B5533BF090}"/>
              </a:ext>
            </a:extLst>
          </p:cNvPr>
          <p:cNvSpPr>
            <a:spLocks noGrp="1"/>
          </p:cNvSpPr>
          <p:nvPr>
            <p:ph idx="1"/>
          </p:nvPr>
        </p:nvSpPr>
        <p:spPr>
          <a:xfrm>
            <a:off x="838200" y="2133600"/>
            <a:ext cx="10515600" cy="3251201"/>
          </a:xfrm>
        </p:spPr>
        <p:txBody>
          <a:bodyPr/>
          <a:lstStyle/>
          <a:p>
            <a:pPr marL="285750" indent="-285750">
              <a:buFont typeface="Arial" panose="020B0604020202020204" pitchFamily="34" charset="0"/>
              <a:buChar char="•"/>
            </a:pPr>
            <a:r>
              <a:rPr lang="en-US" sz="2800" dirty="0"/>
              <a:t>FULLY completed application – VA Form 1010EZ</a:t>
            </a:r>
          </a:p>
          <a:p>
            <a:pPr marL="285750" indent="-285750">
              <a:buFont typeface="Arial" panose="020B0604020202020204" pitchFamily="34" charset="0"/>
              <a:buChar char="•"/>
            </a:pPr>
            <a:r>
              <a:rPr lang="en-US" sz="2800" dirty="0"/>
              <a:t>A legible copy of your DD214, NAVPERS 553, or WD AGO53-55 </a:t>
            </a:r>
          </a:p>
          <a:p>
            <a:pPr marL="285750" indent="-285750">
              <a:buFont typeface="Arial" panose="020B0604020202020204" pitchFamily="34" charset="0"/>
              <a:buChar char="•"/>
            </a:pPr>
            <a:r>
              <a:rPr lang="en-US" sz="2800" dirty="0"/>
              <a:t>Household Income for Previous Tax Year</a:t>
            </a:r>
          </a:p>
          <a:p>
            <a:pPr marL="285750" indent="-285750">
              <a:buFont typeface="Arial" panose="020B0604020202020204" pitchFamily="34" charset="0"/>
              <a:buChar char="•"/>
            </a:pPr>
            <a:r>
              <a:rPr lang="en-US" sz="2800" dirty="0"/>
              <a:t>If you are National Guard or Reserves only – MUST have proof of Title 10 Activation</a:t>
            </a:r>
          </a:p>
          <a:p>
            <a:endParaRPr lang="en-US" dirty="0"/>
          </a:p>
        </p:txBody>
      </p:sp>
      <p:sp>
        <p:nvSpPr>
          <p:cNvPr id="3" name="Title 2">
            <a:extLst>
              <a:ext uri="{FF2B5EF4-FFF2-40B4-BE49-F238E27FC236}">
                <a16:creationId xmlns:a16="http://schemas.microsoft.com/office/drawing/2014/main" id="{DD4D650F-FC4E-4BF2-B5DD-D39659A58B3E}"/>
              </a:ext>
            </a:extLst>
          </p:cNvPr>
          <p:cNvSpPr>
            <a:spLocks noGrp="1"/>
          </p:cNvSpPr>
          <p:nvPr>
            <p:ph type="title"/>
          </p:nvPr>
        </p:nvSpPr>
        <p:spPr>
          <a:xfrm>
            <a:off x="838200" y="723900"/>
            <a:ext cx="10515600" cy="1320800"/>
          </a:xfrm>
        </p:spPr>
        <p:txBody>
          <a:bodyPr>
            <a:normAutofit/>
          </a:bodyPr>
          <a:lstStyle/>
          <a:p>
            <a:pPr algn="ctr"/>
            <a:r>
              <a:rPr lang="en-US" b="1" u="sng" dirty="0">
                <a:latin typeface="Barlow Medium" panose="020B0604020202020204" pitchFamily="2" charset="0"/>
              </a:rPr>
              <a:t>DOCUMENTS NEEDED TO APPLY FOR BENEFITS</a:t>
            </a:r>
            <a:br>
              <a:rPr lang="en-US" b="1" u="sng" dirty="0">
                <a:latin typeface="Barlow Medium" panose="020B0604020202020204" pitchFamily="2" charset="0"/>
              </a:rPr>
            </a:br>
            <a:endParaRPr lang="en-US" dirty="0"/>
          </a:p>
        </p:txBody>
      </p:sp>
    </p:spTree>
    <p:extLst>
      <p:ext uri="{BB962C8B-B14F-4D97-AF65-F5344CB8AC3E}">
        <p14:creationId xmlns:p14="http://schemas.microsoft.com/office/powerpoint/2010/main" val="15484266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DBA4767-E124-428B-B376-26F0496DCF9B}"/>
              </a:ext>
            </a:extLst>
          </p:cNvPr>
          <p:cNvSpPr>
            <a:spLocks noGrp="1"/>
          </p:cNvSpPr>
          <p:nvPr>
            <p:ph idx="1"/>
          </p:nvPr>
        </p:nvSpPr>
        <p:spPr/>
        <p:txBody>
          <a:bodyPr>
            <a:normAutofit lnSpcReduction="10000"/>
          </a:bodyPr>
          <a:lstStyle/>
          <a:p>
            <a:pPr marL="285750" indent="-285750">
              <a:buFont typeface="Arial" panose="020B0604020202020204" pitchFamily="34" charset="0"/>
              <a:buChar char="•"/>
            </a:pPr>
            <a:r>
              <a:rPr lang="en-US" dirty="0"/>
              <a:t>You served in the active military, naval, or air service, and</a:t>
            </a:r>
          </a:p>
          <a:p>
            <a:pPr marL="285750" indent="-285750">
              <a:buFont typeface="Arial" panose="020B0604020202020204" pitchFamily="34" charset="0"/>
              <a:buChar char="•"/>
            </a:pPr>
            <a:r>
              <a:rPr lang="en-US" dirty="0"/>
              <a:t>You didn’t receive a dishonorable discharge or Other Than Honorable, and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You must meet at least one of these service requirements:</a:t>
            </a:r>
          </a:p>
          <a:p>
            <a:pPr marL="742950" lvl="1" indent="-285750">
              <a:buFont typeface="Arial" panose="020B0604020202020204" pitchFamily="34" charset="0"/>
              <a:buChar char="•"/>
            </a:pPr>
            <a:r>
              <a:rPr lang="en-US" sz="2000" dirty="0"/>
              <a:t>You served at least 24 months consecutive service after September 7</a:t>
            </a:r>
            <a:r>
              <a:rPr lang="en-US" sz="2000" baseline="30000" dirty="0"/>
              <a:t>th</a:t>
            </a:r>
            <a:r>
              <a:rPr lang="en-US" sz="2000" dirty="0"/>
              <a:t>, 1980, or</a:t>
            </a:r>
          </a:p>
          <a:p>
            <a:pPr marL="742950" lvl="1" indent="-285750">
              <a:buFont typeface="Arial" panose="020B0604020202020204" pitchFamily="34" charset="0"/>
              <a:buChar char="•"/>
            </a:pPr>
            <a:r>
              <a:rPr lang="en-US" sz="2000" dirty="0"/>
              <a:t>You were discharged for a service-connected disability, or</a:t>
            </a:r>
          </a:p>
          <a:p>
            <a:pPr marL="742950" lvl="1" indent="-285750">
              <a:buFont typeface="Arial" panose="020B0604020202020204" pitchFamily="34" charset="0"/>
              <a:buChar char="•"/>
            </a:pPr>
            <a:r>
              <a:rPr lang="en-US" sz="2000" dirty="0"/>
              <a:t>You were discharged for a hardship or “early out,” or</a:t>
            </a:r>
          </a:p>
          <a:p>
            <a:pPr marL="742950" lvl="1" indent="-285750">
              <a:buFont typeface="Arial" panose="020B0604020202020204" pitchFamily="34" charset="0"/>
              <a:buChar char="•"/>
            </a:pPr>
            <a:r>
              <a:rPr lang="en-US" sz="2000" dirty="0"/>
              <a:t>You served 1 active-duty day before September 7, 1980, or</a:t>
            </a:r>
          </a:p>
          <a:p>
            <a:pPr marL="742950" lvl="1" indent="-285750">
              <a:buFont typeface="Arial" panose="020B0604020202020204" pitchFamily="34" charset="0"/>
              <a:buChar char="•"/>
            </a:pPr>
            <a:r>
              <a:rPr lang="en-US" sz="2000" dirty="0"/>
              <a:t>Have a service-connected disability </a:t>
            </a:r>
          </a:p>
          <a:p>
            <a:pPr marL="742950" lvl="1" indent="-285750">
              <a:buFont typeface="Arial" panose="020B0604020202020204" pitchFamily="34" charset="0"/>
              <a:buChar char="•"/>
            </a:pPr>
            <a:endParaRPr lang="en-US" sz="2000" b="1" dirty="0"/>
          </a:p>
          <a:p>
            <a:pPr algn="ctr"/>
            <a:r>
              <a:rPr lang="en-US" b="1" dirty="0"/>
              <a:t>NOTE: TIME SPENT ON ACTIVE-DUTY STATUS FOR TRAINING PURPOSES ONLY DOESN’T COUNT TOWARD THE SERVICE REQUIREMENTS.</a:t>
            </a:r>
          </a:p>
          <a:p>
            <a:endParaRPr lang="en-US" dirty="0"/>
          </a:p>
        </p:txBody>
      </p:sp>
      <p:sp>
        <p:nvSpPr>
          <p:cNvPr id="3" name="Title 2">
            <a:extLst>
              <a:ext uri="{FF2B5EF4-FFF2-40B4-BE49-F238E27FC236}">
                <a16:creationId xmlns:a16="http://schemas.microsoft.com/office/drawing/2014/main" id="{70795C47-FE9F-4E64-B4E2-E176835F26F9}"/>
              </a:ext>
            </a:extLst>
          </p:cNvPr>
          <p:cNvSpPr>
            <a:spLocks noGrp="1"/>
          </p:cNvSpPr>
          <p:nvPr>
            <p:ph type="title"/>
          </p:nvPr>
        </p:nvSpPr>
        <p:spPr>
          <a:xfrm>
            <a:off x="838200" y="736600"/>
            <a:ext cx="10515600" cy="876300"/>
          </a:xfrm>
        </p:spPr>
        <p:txBody>
          <a:bodyPr>
            <a:normAutofit fontScale="90000"/>
          </a:bodyPr>
          <a:lstStyle/>
          <a:p>
            <a:pPr algn="ctr"/>
            <a:r>
              <a:rPr lang="en-US" b="1" u="sng" dirty="0">
                <a:latin typeface="Barlow Medium" panose="00000600000000000000" pitchFamily="2" charset="0"/>
              </a:rPr>
              <a:t>VHA ELIGIBILITY REQUIREMENTS</a:t>
            </a:r>
            <a:br>
              <a:rPr lang="en-US" b="1" u="sng" dirty="0">
                <a:latin typeface="Barlow Medium" panose="00000600000000000000" pitchFamily="2" charset="0"/>
              </a:rPr>
            </a:br>
            <a:endParaRPr lang="en-US" dirty="0"/>
          </a:p>
        </p:txBody>
      </p:sp>
    </p:spTree>
    <p:extLst>
      <p:ext uri="{BB962C8B-B14F-4D97-AF65-F5344CB8AC3E}">
        <p14:creationId xmlns:p14="http://schemas.microsoft.com/office/powerpoint/2010/main" val="233119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36869B-AE64-40AD-A4B4-3EEA255E3CBB}"/>
              </a:ext>
            </a:extLst>
          </p:cNvPr>
          <p:cNvSpPr>
            <a:spLocks noGrp="1"/>
          </p:cNvSpPr>
          <p:nvPr>
            <p:ph type="title"/>
          </p:nvPr>
        </p:nvSpPr>
        <p:spPr>
          <a:xfrm>
            <a:off x="133156" y="3429000"/>
            <a:ext cx="8377798" cy="1108999"/>
          </a:xfrm>
        </p:spPr>
        <p:txBody>
          <a:bodyPr>
            <a:normAutofit fontScale="90000"/>
          </a:bodyPr>
          <a:lstStyle/>
          <a:p>
            <a:r>
              <a:rPr lang="en-US">
                <a:cs typeface="Calibri"/>
              </a:rPr>
              <a:t>Suicide Prevention: A Public Health Issue</a:t>
            </a:r>
          </a:p>
        </p:txBody>
      </p:sp>
      <p:sp>
        <p:nvSpPr>
          <p:cNvPr id="4" name="Slide Number Placeholder 3">
            <a:extLst>
              <a:ext uri="{FF2B5EF4-FFF2-40B4-BE49-F238E27FC236}">
                <a16:creationId xmlns:a16="http://schemas.microsoft.com/office/drawing/2014/main" id="{19B7640E-EFA6-4786-97D9-6AC993EEDC3A}"/>
              </a:ext>
            </a:extLst>
          </p:cNvPr>
          <p:cNvSpPr>
            <a:spLocks noGrp="1"/>
          </p:cNvSpPr>
          <p:nvPr>
            <p:ph type="sldNum" sz="quarter" idx="12"/>
          </p:nvPr>
        </p:nvSpPr>
        <p:spPr/>
        <p:txBody>
          <a:bodyPr/>
          <a:lstStyle/>
          <a:p>
            <a:fld id="{ACD12D91-5F71-FE4F-A594-B9667DC21877}" type="slidenum">
              <a:rPr lang="en-US" smtClean="0"/>
              <a:t>3</a:t>
            </a:fld>
            <a:endParaRPr lang="en-US"/>
          </a:p>
        </p:txBody>
      </p:sp>
    </p:spTree>
    <p:extLst>
      <p:ext uri="{BB962C8B-B14F-4D97-AF65-F5344CB8AC3E}">
        <p14:creationId xmlns:p14="http://schemas.microsoft.com/office/powerpoint/2010/main" val="39712782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C70CE-3463-4DB7-801B-6ED66280E654}"/>
              </a:ext>
            </a:extLst>
          </p:cNvPr>
          <p:cNvSpPr>
            <a:spLocks noGrp="1"/>
          </p:cNvSpPr>
          <p:nvPr>
            <p:ph type="title"/>
          </p:nvPr>
        </p:nvSpPr>
        <p:spPr>
          <a:xfrm>
            <a:off x="838200" y="685800"/>
            <a:ext cx="10515600" cy="876299"/>
          </a:xfrm>
        </p:spPr>
        <p:txBody>
          <a:bodyPr>
            <a:normAutofit fontScale="90000"/>
          </a:bodyPr>
          <a:lstStyle/>
          <a:p>
            <a:pPr algn="ctr"/>
            <a:r>
              <a:rPr lang="en-US" sz="3600" b="1" u="sng" dirty="0">
                <a:latin typeface="Barlow Medium" panose="00000600000000000000" pitchFamily="2" charset="0"/>
              </a:rPr>
              <a:t>DID YOU KNOW?</a:t>
            </a:r>
            <a:br>
              <a:rPr lang="en-US" sz="3600" b="1" u="sng" dirty="0">
                <a:latin typeface="Barlow Medium" panose="00000600000000000000" pitchFamily="2" charset="0"/>
              </a:rPr>
            </a:br>
            <a:endParaRPr lang="en-US" dirty="0"/>
          </a:p>
        </p:txBody>
      </p:sp>
      <p:sp>
        <p:nvSpPr>
          <p:cNvPr id="3" name="Content Placeholder 2">
            <a:extLst>
              <a:ext uri="{FF2B5EF4-FFF2-40B4-BE49-F238E27FC236}">
                <a16:creationId xmlns:a16="http://schemas.microsoft.com/office/drawing/2014/main" id="{43C7A121-9E00-4326-95B9-6E533C744913}"/>
              </a:ext>
            </a:extLst>
          </p:cNvPr>
          <p:cNvSpPr>
            <a:spLocks noGrp="1"/>
          </p:cNvSpPr>
          <p:nvPr>
            <p:ph idx="1"/>
          </p:nvPr>
        </p:nvSpPr>
        <p:spPr/>
        <p:txBody>
          <a:bodyPr/>
          <a:lstStyle/>
          <a:p>
            <a:endParaRPr lang="en-US" sz="2800" dirty="0">
              <a:latin typeface="Barlow Medium" panose="00000600000000000000" pitchFamily="2" charset="0"/>
            </a:endParaRPr>
          </a:p>
          <a:p>
            <a:endParaRPr lang="en-US" sz="2800" dirty="0">
              <a:latin typeface="Barlow Medium" panose="00000600000000000000" pitchFamily="2" charset="0"/>
            </a:endParaRPr>
          </a:p>
          <a:p>
            <a:r>
              <a:rPr lang="en-US" sz="2800" dirty="0">
                <a:latin typeface="Barlow Medium" panose="00000600000000000000" pitchFamily="2" charset="0"/>
              </a:rPr>
              <a:t>Even if you are ineligible for VHA services the Enrollment &amp; Eligibility Office can assist you with outside resources for all your healthcare needs. </a:t>
            </a:r>
          </a:p>
          <a:p>
            <a:endParaRPr lang="en-US" dirty="0"/>
          </a:p>
        </p:txBody>
      </p:sp>
      <p:sp>
        <p:nvSpPr>
          <p:cNvPr id="4" name="Slide Number Placeholder 3">
            <a:extLst>
              <a:ext uri="{FF2B5EF4-FFF2-40B4-BE49-F238E27FC236}">
                <a16:creationId xmlns:a16="http://schemas.microsoft.com/office/drawing/2014/main" id="{AB71F513-08C3-441D-8CD6-756A7E432AB6}"/>
              </a:ext>
            </a:extLst>
          </p:cNvPr>
          <p:cNvSpPr>
            <a:spLocks noGrp="1"/>
          </p:cNvSpPr>
          <p:nvPr>
            <p:ph type="sldNum" sz="quarter" idx="12"/>
          </p:nvPr>
        </p:nvSpPr>
        <p:spPr/>
        <p:txBody>
          <a:bodyPr/>
          <a:lstStyle/>
          <a:p>
            <a:fld id="{ACD12D91-5F71-FE4F-A594-B9667DC21877}" type="slidenum">
              <a:rPr lang="en-US" smtClean="0"/>
              <a:t>30</a:t>
            </a:fld>
            <a:endParaRPr lang="en-US"/>
          </a:p>
        </p:txBody>
      </p:sp>
    </p:spTree>
    <p:extLst>
      <p:ext uri="{BB962C8B-B14F-4D97-AF65-F5344CB8AC3E}">
        <p14:creationId xmlns:p14="http://schemas.microsoft.com/office/powerpoint/2010/main" val="33669380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5335D9-C470-481F-AD49-23FD6B711471}"/>
              </a:ext>
            </a:extLst>
          </p:cNvPr>
          <p:cNvSpPr>
            <a:spLocks noGrp="1"/>
          </p:cNvSpPr>
          <p:nvPr>
            <p:ph idx="1"/>
          </p:nvPr>
        </p:nvSpPr>
        <p:spPr/>
        <p:txBody>
          <a:bodyPr/>
          <a:lstStyle/>
          <a:p>
            <a:pPr algn="ctr"/>
            <a:r>
              <a:rPr lang="en-US" sz="2800" u="sng" dirty="0">
                <a:latin typeface="Barlow Condensed SemiBold" panose="00000706000000000000" pitchFamily="2" charset="0"/>
              </a:rPr>
              <a:t>BATTLE CREEK VA ENROLLMENT OFFICE</a:t>
            </a:r>
          </a:p>
          <a:p>
            <a:pPr algn="ctr"/>
            <a:r>
              <a:rPr lang="en-US" sz="2800" dirty="0">
                <a:latin typeface="Barlow Condensed SemiBold" panose="00000706000000000000" pitchFamily="2" charset="0"/>
              </a:rPr>
              <a:t>BY PHONE - (269) 966-5600 EXT. 33887</a:t>
            </a:r>
          </a:p>
          <a:p>
            <a:pPr algn="ctr"/>
            <a:r>
              <a:rPr lang="en-US" sz="2800" dirty="0">
                <a:latin typeface="Barlow Condensed SemiBold" panose="00000706000000000000" pitchFamily="2" charset="0"/>
              </a:rPr>
              <a:t>IN PERSON – 5500 ARMSTRONG RD, BATTLE CREEK MI (BUILDING 2, ROOM 0074)</a:t>
            </a:r>
          </a:p>
          <a:p>
            <a:pPr algn="ctr"/>
            <a:endParaRPr lang="en-US" sz="2800" dirty="0">
              <a:latin typeface="Barlow Condensed SemiBold" panose="00000706000000000000" pitchFamily="2" charset="0"/>
            </a:endParaRPr>
          </a:p>
          <a:p>
            <a:pPr algn="ctr"/>
            <a:r>
              <a:rPr lang="en-US" sz="2800" u="sng" dirty="0">
                <a:latin typeface="Barlow Condensed SemiBold" panose="00000706000000000000" pitchFamily="2" charset="0"/>
              </a:rPr>
              <a:t>WYOMING HEALTH CARE CENTER ENROLLMENT OFFICE</a:t>
            </a:r>
          </a:p>
          <a:p>
            <a:pPr algn="ctr"/>
            <a:r>
              <a:rPr lang="en-US" sz="2800" dirty="0">
                <a:latin typeface="Barlow Condensed SemiBold" panose="00000706000000000000" pitchFamily="2" charset="0"/>
              </a:rPr>
              <a:t>BY PHONE - (616) 249-5300 EXT 30366</a:t>
            </a:r>
          </a:p>
          <a:p>
            <a:pPr algn="ctr"/>
            <a:r>
              <a:rPr lang="en-US" sz="2800" dirty="0">
                <a:latin typeface="Barlow Condensed SemiBold" panose="00000706000000000000" pitchFamily="2" charset="0"/>
              </a:rPr>
              <a:t>IN PERSON – 5838 METRO WAY, WYOMING MI (1</a:t>
            </a:r>
            <a:r>
              <a:rPr lang="en-US" sz="2800" baseline="30000" dirty="0">
                <a:latin typeface="Barlow Condensed SemiBold" panose="00000706000000000000" pitchFamily="2" charset="0"/>
              </a:rPr>
              <a:t>ST</a:t>
            </a:r>
            <a:r>
              <a:rPr lang="en-US" sz="2800" dirty="0">
                <a:latin typeface="Barlow Condensed SemiBold" panose="00000706000000000000" pitchFamily="2" charset="0"/>
              </a:rPr>
              <a:t> FLOOR, ROOM 1B107)</a:t>
            </a:r>
          </a:p>
          <a:p>
            <a:endParaRPr lang="en-US" dirty="0"/>
          </a:p>
        </p:txBody>
      </p:sp>
      <p:sp>
        <p:nvSpPr>
          <p:cNvPr id="3" name="Title 2">
            <a:extLst>
              <a:ext uri="{FF2B5EF4-FFF2-40B4-BE49-F238E27FC236}">
                <a16:creationId xmlns:a16="http://schemas.microsoft.com/office/drawing/2014/main" id="{5126B716-06C3-4869-A315-A2B6A648343C}"/>
              </a:ext>
            </a:extLst>
          </p:cNvPr>
          <p:cNvSpPr>
            <a:spLocks noGrp="1"/>
          </p:cNvSpPr>
          <p:nvPr>
            <p:ph type="title"/>
          </p:nvPr>
        </p:nvSpPr>
        <p:spPr/>
        <p:txBody>
          <a:bodyPr/>
          <a:lstStyle/>
          <a:p>
            <a:pPr algn="ctr"/>
            <a:r>
              <a:rPr lang="en-US" dirty="0">
                <a:latin typeface="Barlow Condensed SemiBold" panose="00000706000000000000" pitchFamily="2" charset="0"/>
              </a:rPr>
              <a:t>HAVE QUESTIONS?</a:t>
            </a:r>
            <a:endParaRPr lang="en-US" dirty="0"/>
          </a:p>
        </p:txBody>
      </p:sp>
    </p:spTree>
    <p:extLst>
      <p:ext uri="{BB962C8B-B14F-4D97-AF65-F5344CB8AC3E}">
        <p14:creationId xmlns:p14="http://schemas.microsoft.com/office/powerpoint/2010/main" val="13260705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36869B-AE64-40AD-A4B4-3EEA255E3CBB}"/>
              </a:ext>
            </a:extLst>
          </p:cNvPr>
          <p:cNvSpPr>
            <a:spLocks noGrp="1"/>
          </p:cNvSpPr>
          <p:nvPr>
            <p:ph type="title"/>
          </p:nvPr>
        </p:nvSpPr>
        <p:spPr>
          <a:xfrm>
            <a:off x="808405" y="3336392"/>
            <a:ext cx="7843227" cy="776068"/>
          </a:xfrm>
        </p:spPr>
        <p:txBody>
          <a:bodyPr>
            <a:normAutofit fontScale="90000"/>
          </a:bodyPr>
          <a:lstStyle/>
          <a:p>
            <a:r>
              <a:rPr lang="en-US"/>
              <a:t>Suicide Prevention 2.0</a:t>
            </a:r>
            <a:br>
              <a:rPr lang="en-US"/>
            </a:br>
            <a:r>
              <a:rPr lang="en-US"/>
              <a:t>Public Health Strategy</a:t>
            </a:r>
            <a:endParaRPr lang="en-US">
              <a:cs typeface="Calibri"/>
            </a:endParaRPr>
          </a:p>
        </p:txBody>
      </p:sp>
      <p:sp>
        <p:nvSpPr>
          <p:cNvPr id="4" name="Slide Number Placeholder 3">
            <a:extLst>
              <a:ext uri="{FF2B5EF4-FFF2-40B4-BE49-F238E27FC236}">
                <a16:creationId xmlns:a16="http://schemas.microsoft.com/office/drawing/2014/main" id="{19B7640E-EFA6-4786-97D9-6AC993EEDC3A}"/>
              </a:ext>
            </a:extLst>
          </p:cNvPr>
          <p:cNvSpPr>
            <a:spLocks noGrp="1"/>
          </p:cNvSpPr>
          <p:nvPr>
            <p:ph type="sldNum" sz="quarter" idx="12"/>
          </p:nvPr>
        </p:nvSpPr>
        <p:spPr/>
        <p:txBody>
          <a:bodyPr/>
          <a:lstStyle/>
          <a:p>
            <a:fld id="{ACD12D91-5F71-FE4F-A594-B9667DC21877}" type="slidenum">
              <a:rPr lang="en-US" smtClean="0"/>
              <a:t>32</a:t>
            </a:fld>
            <a:endParaRPr lang="en-US"/>
          </a:p>
        </p:txBody>
      </p:sp>
    </p:spTree>
    <p:extLst>
      <p:ext uri="{BB962C8B-B14F-4D97-AF65-F5344CB8AC3E}">
        <p14:creationId xmlns:p14="http://schemas.microsoft.com/office/powerpoint/2010/main" val="34049977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97E3B5-9D9D-1247-8C21-630FAD5D64F8}"/>
              </a:ext>
            </a:extLst>
          </p:cNvPr>
          <p:cNvSpPr>
            <a:spLocks noGrp="1"/>
          </p:cNvSpPr>
          <p:nvPr>
            <p:ph type="title"/>
          </p:nvPr>
        </p:nvSpPr>
        <p:spPr/>
        <p:txBody>
          <a:bodyPr/>
          <a:lstStyle/>
          <a:p>
            <a:r>
              <a:rPr lang="en-US"/>
              <a:t>Public Health Strategy</a:t>
            </a:r>
          </a:p>
        </p:txBody>
      </p:sp>
      <p:pic>
        <p:nvPicPr>
          <p:cNvPr id="8" name="Content Placeholder 7">
            <a:extLst>
              <a:ext uri="{FF2B5EF4-FFF2-40B4-BE49-F238E27FC236}">
                <a16:creationId xmlns:a16="http://schemas.microsoft.com/office/drawing/2014/main" id="{7EEB2875-A384-4246-B3EE-E9141927113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637141"/>
            <a:ext cx="10515600" cy="3241882"/>
          </a:xfrm>
        </p:spPr>
      </p:pic>
      <p:sp>
        <p:nvSpPr>
          <p:cNvPr id="3" name="Slide Number Placeholder 2">
            <a:extLst>
              <a:ext uri="{FF2B5EF4-FFF2-40B4-BE49-F238E27FC236}">
                <a16:creationId xmlns:a16="http://schemas.microsoft.com/office/drawing/2014/main" id="{786F9558-9BC1-784A-B293-212160AE4983}"/>
              </a:ext>
            </a:extLst>
          </p:cNvPr>
          <p:cNvSpPr>
            <a:spLocks noGrp="1"/>
          </p:cNvSpPr>
          <p:nvPr>
            <p:ph type="sldNum" sz="quarter" idx="12"/>
          </p:nvPr>
        </p:nvSpPr>
        <p:spPr/>
        <p:txBody>
          <a:bodyPr/>
          <a:lstStyle/>
          <a:p>
            <a:fld id="{ACD12D91-5F71-FE4F-A594-B9667DC21877}" type="slidenum">
              <a:rPr lang="en-US" smtClean="0"/>
              <a:t>33</a:t>
            </a:fld>
            <a:endParaRPr lang="en-US"/>
          </a:p>
        </p:txBody>
      </p:sp>
      <p:sp>
        <p:nvSpPr>
          <p:cNvPr id="9" name="TextBox 8">
            <a:extLst>
              <a:ext uri="{FF2B5EF4-FFF2-40B4-BE49-F238E27FC236}">
                <a16:creationId xmlns:a16="http://schemas.microsoft.com/office/drawing/2014/main" id="{62DF35BD-2759-0349-9502-2EAFBE2C1346}"/>
              </a:ext>
            </a:extLst>
          </p:cNvPr>
          <p:cNvSpPr txBox="1"/>
          <p:nvPr/>
        </p:nvSpPr>
        <p:spPr>
          <a:xfrm>
            <a:off x="1133475" y="4881246"/>
            <a:ext cx="9925050" cy="1477328"/>
          </a:xfrm>
          <a:prstGeom prst="rect">
            <a:avLst/>
          </a:prstGeom>
          <a:noFill/>
        </p:spPr>
        <p:txBody>
          <a:bodyPr wrap="square" rtlCol="0">
            <a:spAutoFit/>
          </a:bodyPr>
          <a:lstStyle/>
          <a:p>
            <a:pPr algn="ctr"/>
            <a:r>
              <a:rPr lang="en-US"/>
              <a:t>VA's public health strategy combines partnerships with communities to implement tailored, local prevention plans while also focusing on evidence based clinical strategies for intervention.  Our approach focuses on both what we can do now, in the short term, and over the long term, to implement VA’s </a:t>
            </a:r>
            <a:r>
              <a:rPr lang="en-US" u="sng">
                <a:hlinkClick r:id="rId4"/>
              </a:rPr>
              <a:t>National Strategy for Preventing Veteran Suicide</a:t>
            </a:r>
            <a:r>
              <a:rPr lang="en-US"/>
              <a:t>. </a:t>
            </a:r>
          </a:p>
          <a:p>
            <a:endParaRPr lang="en-US"/>
          </a:p>
        </p:txBody>
      </p:sp>
    </p:spTree>
    <p:extLst>
      <p:ext uri="{BB962C8B-B14F-4D97-AF65-F5344CB8AC3E}">
        <p14:creationId xmlns:p14="http://schemas.microsoft.com/office/powerpoint/2010/main" val="10270595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EAB9F439-3038-C744-8F7E-7C35E4D624DA}"/>
              </a:ext>
            </a:extLst>
          </p:cNvPr>
          <p:cNvSpPr>
            <a:spLocks noGrp="1"/>
          </p:cNvSpPr>
          <p:nvPr>
            <p:ph type="title"/>
          </p:nvPr>
        </p:nvSpPr>
        <p:spPr>
          <a:xfrm>
            <a:off x="838200" y="662394"/>
            <a:ext cx="10515600" cy="1053408"/>
          </a:xfrm>
        </p:spPr>
        <p:txBody>
          <a:bodyPr>
            <a:normAutofit/>
          </a:bodyPr>
          <a:lstStyle/>
          <a:p>
            <a:r>
              <a:rPr lang="en-US" sz="3200"/>
              <a:t>Suicide Prevention 2.0 Vision for the Distance: </a:t>
            </a:r>
            <a:br>
              <a:rPr lang="en-US" sz="3200"/>
            </a:br>
            <a:r>
              <a:rPr lang="en-US" sz="3200"/>
              <a:t>Combining Community &amp; Clinical Interventions </a:t>
            </a:r>
            <a:r>
              <a:rPr lang="en-US"/>
              <a:t> </a:t>
            </a:r>
          </a:p>
        </p:txBody>
      </p:sp>
      <p:grpSp>
        <p:nvGrpSpPr>
          <p:cNvPr id="27" name="Group 26">
            <a:extLst>
              <a:ext uri="{FF2B5EF4-FFF2-40B4-BE49-F238E27FC236}">
                <a16:creationId xmlns:a16="http://schemas.microsoft.com/office/drawing/2014/main" id="{9C67B6BD-5172-9C4E-A0F7-30B240C9712F}"/>
              </a:ext>
            </a:extLst>
          </p:cNvPr>
          <p:cNvGrpSpPr/>
          <p:nvPr/>
        </p:nvGrpSpPr>
        <p:grpSpPr>
          <a:xfrm>
            <a:off x="99119" y="1857637"/>
            <a:ext cx="11993761" cy="4123670"/>
            <a:chOff x="198239" y="1788737"/>
            <a:chExt cx="11993761" cy="4123670"/>
          </a:xfrm>
        </p:grpSpPr>
        <p:grpSp>
          <p:nvGrpSpPr>
            <p:cNvPr id="25" name="Group 24">
              <a:extLst>
                <a:ext uri="{FF2B5EF4-FFF2-40B4-BE49-F238E27FC236}">
                  <a16:creationId xmlns:a16="http://schemas.microsoft.com/office/drawing/2014/main" id="{A7F5BB2B-88CC-AE40-84E4-15E350E4D445}"/>
                </a:ext>
              </a:extLst>
            </p:cNvPr>
            <p:cNvGrpSpPr/>
            <p:nvPr/>
          </p:nvGrpSpPr>
          <p:grpSpPr>
            <a:xfrm>
              <a:off x="198239" y="1788737"/>
              <a:ext cx="11993761" cy="4123670"/>
              <a:chOff x="198239" y="1788737"/>
              <a:chExt cx="11993761" cy="4123670"/>
            </a:xfrm>
          </p:grpSpPr>
          <p:grpSp>
            <p:nvGrpSpPr>
              <p:cNvPr id="23" name="Group 22">
                <a:extLst>
                  <a:ext uri="{FF2B5EF4-FFF2-40B4-BE49-F238E27FC236}">
                    <a16:creationId xmlns:a16="http://schemas.microsoft.com/office/drawing/2014/main" id="{B4CBA319-0BC9-8A44-AC2B-3E3E87AF495C}"/>
                  </a:ext>
                </a:extLst>
              </p:cNvPr>
              <p:cNvGrpSpPr/>
              <p:nvPr/>
            </p:nvGrpSpPr>
            <p:grpSpPr>
              <a:xfrm>
                <a:off x="198239" y="1788737"/>
                <a:ext cx="11993761" cy="4123670"/>
                <a:chOff x="198239" y="1788737"/>
                <a:chExt cx="11993761" cy="4123670"/>
              </a:xfrm>
            </p:grpSpPr>
            <p:grpSp>
              <p:nvGrpSpPr>
                <p:cNvPr id="21" name="Group 20">
                  <a:extLst>
                    <a:ext uri="{FF2B5EF4-FFF2-40B4-BE49-F238E27FC236}">
                      <a16:creationId xmlns:a16="http://schemas.microsoft.com/office/drawing/2014/main" id="{29DA5C65-01CE-8B40-8517-FA4FFECE2ECD}"/>
                    </a:ext>
                  </a:extLst>
                </p:cNvPr>
                <p:cNvGrpSpPr/>
                <p:nvPr/>
              </p:nvGrpSpPr>
              <p:grpSpPr>
                <a:xfrm>
                  <a:off x="198239" y="1788737"/>
                  <a:ext cx="11993761" cy="4123670"/>
                  <a:chOff x="198239" y="1795056"/>
                  <a:chExt cx="11993761" cy="4123670"/>
                </a:xfrm>
              </p:grpSpPr>
              <p:grpSp>
                <p:nvGrpSpPr>
                  <p:cNvPr id="10" name="Group 9">
                    <a:extLst>
                      <a:ext uri="{FF2B5EF4-FFF2-40B4-BE49-F238E27FC236}">
                        <a16:creationId xmlns:a16="http://schemas.microsoft.com/office/drawing/2014/main" id="{481BBE99-7781-FC4C-B52D-5B88E034F3F0}"/>
                      </a:ext>
                    </a:extLst>
                  </p:cNvPr>
                  <p:cNvGrpSpPr/>
                  <p:nvPr/>
                </p:nvGrpSpPr>
                <p:grpSpPr>
                  <a:xfrm>
                    <a:off x="198239" y="1795056"/>
                    <a:ext cx="11993761" cy="4123670"/>
                    <a:chOff x="198239" y="1795056"/>
                    <a:chExt cx="11993761" cy="4123670"/>
                  </a:xfrm>
                </p:grpSpPr>
                <p:sp>
                  <p:nvSpPr>
                    <p:cNvPr id="18" name="TextBox 17">
                      <a:extLst>
                        <a:ext uri="{FF2B5EF4-FFF2-40B4-BE49-F238E27FC236}">
                          <a16:creationId xmlns:a16="http://schemas.microsoft.com/office/drawing/2014/main" id="{448EB0B7-1A05-9349-9C22-95EA422108C6}"/>
                        </a:ext>
                      </a:extLst>
                    </p:cNvPr>
                    <p:cNvSpPr txBox="1"/>
                    <p:nvPr/>
                  </p:nvSpPr>
                  <p:spPr>
                    <a:xfrm>
                      <a:off x="2737686" y="2505663"/>
                      <a:ext cx="3994578" cy="2062103"/>
                    </a:xfrm>
                    <a:prstGeom prst="rect">
                      <a:avLst/>
                    </a:prstGeom>
                    <a:solidFill>
                      <a:srgbClr val="E0ECF9"/>
                    </a:solidFill>
                  </p:spPr>
                  <p:txBody>
                    <a:bodyPr wrap="square" rtlCol="0">
                      <a:spAutoFit/>
                    </a:bodyPr>
                    <a:lstStyle/>
                    <a:p>
                      <a:endParaRPr lang="en-US" sz="1600">
                        <a:solidFill>
                          <a:srgbClr val="003A73"/>
                        </a:solidFill>
                        <a:latin typeface="+mj-lt"/>
                      </a:endParaRPr>
                    </a:p>
                    <a:p>
                      <a:endParaRPr lang="en-US" sz="1600">
                        <a:solidFill>
                          <a:srgbClr val="003A73"/>
                        </a:solidFill>
                        <a:latin typeface="+mj-lt"/>
                      </a:endParaRPr>
                    </a:p>
                    <a:p>
                      <a:endParaRPr lang="en-US" sz="1600">
                        <a:solidFill>
                          <a:srgbClr val="003A73"/>
                        </a:solidFill>
                        <a:latin typeface="+mj-lt"/>
                      </a:endParaRPr>
                    </a:p>
                    <a:p>
                      <a:endParaRPr lang="en-US" sz="1600">
                        <a:solidFill>
                          <a:srgbClr val="003A73"/>
                        </a:solidFill>
                        <a:latin typeface="+mj-lt"/>
                      </a:endParaRPr>
                    </a:p>
                    <a:p>
                      <a:endParaRPr lang="en-US" sz="1600">
                        <a:solidFill>
                          <a:srgbClr val="003A73"/>
                        </a:solidFill>
                        <a:latin typeface="+mj-lt"/>
                      </a:endParaRPr>
                    </a:p>
                    <a:p>
                      <a:endParaRPr lang="en-US" sz="1600">
                        <a:solidFill>
                          <a:srgbClr val="003A73"/>
                        </a:solidFill>
                        <a:latin typeface="+mj-lt"/>
                      </a:endParaRPr>
                    </a:p>
                    <a:p>
                      <a:endParaRPr lang="en-US" sz="1600">
                        <a:solidFill>
                          <a:srgbClr val="003A73"/>
                        </a:solidFill>
                        <a:latin typeface="+mj-lt"/>
                      </a:endParaRPr>
                    </a:p>
                    <a:p>
                      <a:endParaRPr lang="en-US" sz="1600">
                        <a:solidFill>
                          <a:srgbClr val="003A73"/>
                        </a:solidFill>
                        <a:latin typeface="+mj-lt"/>
                      </a:endParaRPr>
                    </a:p>
                  </p:txBody>
                </p:sp>
                <p:grpSp>
                  <p:nvGrpSpPr>
                    <p:cNvPr id="13" name="Group 12">
                      <a:extLst>
                        <a:ext uri="{FF2B5EF4-FFF2-40B4-BE49-F238E27FC236}">
                          <a16:creationId xmlns:a16="http://schemas.microsoft.com/office/drawing/2014/main" id="{884D9C77-48D0-B848-9E9A-F6A51ABB36A6}"/>
                        </a:ext>
                      </a:extLst>
                    </p:cNvPr>
                    <p:cNvGrpSpPr/>
                    <p:nvPr/>
                  </p:nvGrpSpPr>
                  <p:grpSpPr>
                    <a:xfrm>
                      <a:off x="198239" y="1795056"/>
                      <a:ext cx="11993761" cy="4123670"/>
                      <a:chOff x="284314" y="1781803"/>
                      <a:chExt cx="11993761" cy="4123670"/>
                    </a:xfrm>
                  </p:grpSpPr>
                  <p:grpSp>
                    <p:nvGrpSpPr>
                      <p:cNvPr id="11" name="Group 10">
                        <a:extLst>
                          <a:ext uri="{FF2B5EF4-FFF2-40B4-BE49-F238E27FC236}">
                            <a16:creationId xmlns:a16="http://schemas.microsoft.com/office/drawing/2014/main" id="{F70FE774-544A-4C44-8602-2DE5CD22902E}"/>
                          </a:ext>
                        </a:extLst>
                      </p:cNvPr>
                      <p:cNvGrpSpPr/>
                      <p:nvPr/>
                    </p:nvGrpSpPr>
                    <p:grpSpPr>
                      <a:xfrm>
                        <a:off x="284314" y="1781803"/>
                        <a:ext cx="11993761" cy="4123670"/>
                        <a:chOff x="284314" y="1781803"/>
                        <a:chExt cx="11993761" cy="4123670"/>
                      </a:xfrm>
                    </p:grpSpPr>
                    <p:grpSp>
                      <p:nvGrpSpPr>
                        <p:cNvPr id="6" name="Group 5">
                          <a:extLst>
                            <a:ext uri="{FF2B5EF4-FFF2-40B4-BE49-F238E27FC236}">
                              <a16:creationId xmlns:a16="http://schemas.microsoft.com/office/drawing/2014/main" id="{792A3624-AA56-4C49-B627-A19C2048DCD3}"/>
                            </a:ext>
                          </a:extLst>
                        </p:cNvPr>
                        <p:cNvGrpSpPr/>
                        <p:nvPr/>
                      </p:nvGrpSpPr>
                      <p:grpSpPr>
                        <a:xfrm>
                          <a:off x="284314" y="1781803"/>
                          <a:ext cx="11993761" cy="4123670"/>
                          <a:chOff x="99119" y="1787537"/>
                          <a:chExt cx="11993761" cy="4123670"/>
                        </a:xfrm>
                      </p:grpSpPr>
                      <p:pic>
                        <p:nvPicPr>
                          <p:cNvPr id="3" name="Picture 2" descr="A screenshot of a cell phone&#10;&#10;Description automatically generated">
                            <a:extLst>
                              <a:ext uri="{FF2B5EF4-FFF2-40B4-BE49-F238E27FC236}">
                                <a16:creationId xmlns:a16="http://schemas.microsoft.com/office/drawing/2014/main" id="{DB3BC13D-F715-024B-AD20-8BB11C40F7F8}"/>
                              </a:ext>
                            </a:extLst>
                          </p:cNvPr>
                          <p:cNvPicPr>
                            <a:picLocks noChangeAspect="1"/>
                          </p:cNvPicPr>
                          <p:nvPr/>
                        </p:nvPicPr>
                        <p:blipFill rotWithShape="1">
                          <a:blip r:embed="rId3">
                            <a:extLst>
                              <a:ext uri="{28A0092B-C50C-407E-A947-70E740481C1C}">
                                <a14:useLocalDpi xmlns:a14="http://schemas.microsoft.com/office/drawing/2010/main" val="0"/>
                              </a:ext>
                            </a:extLst>
                          </a:blip>
                          <a:srcRect t="6992" b="7053"/>
                          <a:stretch/>
                        </p:blipFill>
                        <p:spPr>
                          <a:xfrm>
                            <a:off x="99119" y="1787537"/>
                            <a:ext cx="11993761" cy="4123670"/>
                          </a:xfrm>
                          <a:prstGeom prst="rect">
                            <a:avLst/>
                          </a:prstGeom>
                        </p:spPr>
                      </p:pic>
                      <p:sp>
                        <p:nvSpPr>
                          <p:cNvPr id="2" name="TextBox 1">
                            <a:extLst>
                              <a:ext uri="{FF2B5EF4-FFF2-40B4-BE49-F238E27FC236}">
                                <a16:creationId xmlns:a16="http://schemas.microsoft.com/office/drawing/2014/main" id="{F1E9F7DE-DDBD-CB45-B6A6-6FFC5F430D2E}"/>
                              </a:ext>
                            </a:extLst>
                          </p:cNvPr>
                          <p:cNvSpPr txBox="1"/>
                          <p:nvPr/>
                        </p:nvSpPr>
                        <p:spPr>
                          <a:xfrm>
                            <a:off x="7537385" y="2467397"/>
                            <a:ext cx="4433314" cy="2400657"/>
                          </a:xfrm>
                          <a:prstGeom prst="rect">
                            <a:avLst/>
                          </a:prstGeom>
                          <a:solidFill>
                            <a:srgbClr val="E0ECF9"/>
                          </a:solidFill>
                        </p:spPr>
                        <p:txBody>
                          <a:bodyPr wrap="square" lIns="91440" tIns="45720" rIns="91440" bIns="45720" rtlCol="0" anchor="t">
                            <a:spAutoFit/>
                          </a:bodyPr>
                          <a:lstStyle/>
                          <a:p>
                            <a:pPr marL="285750" indent="-285750">
                              <a:buFont typeface="Arial" panose="020B0604020202020204" pitchFamily="34" charset="0"/>
                              <a:buChar char="•"/>
                            </a:pPr>
                            <a:r>
                              <a:rPr lang="en-US" dirty="0">
                                <a:latin typeface="Calibri Light"/>
                                <a:ea typeface="+mn-lt"/>
                                <a:cs typeface="Calibri Light"/>
                              </a:rPr>
                              <a:t>Evidence-based psychotherapies &amp; interventions implemented through clinical video telehealth</a:t>
                            </a:r>
                            <a:endParaRPr lang="en-US" dirty="0">
                              <a:latin typeface="Calibri" panose="020F0502020204030204"/>
                              <a:ea typeface="+mn-lt"/>
                              <a:cs typeface="Calibri" panose="020F0502020204030204"/>
                            </a:endParaRPr>
                          </a:p>
                          <a:p>
                            <a:pPr marL="742950" lvl="1" indent="-285750">
                              <a:buFont typeface="Arial" panose="020B0604020202020204" pitchFamily="34" charset="0"/>
                              <a:buChar char="•"/>
                            </a:pPr>
                            <a:r>
                              <a:rPr lang="en-US" sz="1600" dirty="0">
                                <a:latin typeface="Calibri Light"/>
                                <a:ea typeface="+mn-lt"/>
                                <a:cs typeface="Calibri Light"/>
                              </a:rPr>
                              <a:t>Cognitive Behavior Therapy for Suicide Prevention (CBT-SP)</a:t>
                            </a:r>
                            <a:endParaRPr lang="en-US" sz="1600" dirty="0">
                              <a:latin typeface="Calibri" panose="020F0502020204030204"/>
                              <a:ea typeface="+mn-lt"/>
                              <a:cs typeface="Calibri"/>
                            </a:endParaRPr>
                          </a:p>
                          <a:p>
                            <a:pPr marL="742950" lvl="1" indent="-285750">
                              <a:buFont typeface="Arial" panose="020B0604020202020204" pitchFamily="34" charset="0"/>
                              <a:buChar char="•"/>
                            </a:pPr>
                            <a:r>
                              <a:rPr lang="en-US" sz="1600" dirty="0">
                                <a:latin typeface="Calibri Light"/>
                                <a:ea typeface="+mn-lt"/>
                                <a:cs typeface="Calibri Light"/>
                              </a:rPr>
                              <a:t>Problem-Solving Therapy for Suicide Prevention (PST-SP)</a:t>
                            </a:r>
                            <a:endParaRPr lang="en-US" sz="1600" dirty="0">
                              <a:latin typeface="Calibri" panose="020F0502020204030204"/>
                              <a:ea typeface="+mn-lt"/>
                              <a:cs typeface="Calibri"/>
                            </a:endParaRPr>
                          </a:p>
                          <a:p>
                            <a:pPr marL="742950" lvl="1" indent="-285750">
                              <a:buFont typeface="Arial" panose="020B0604020202020204" pitchFamily="34" charset="0"/>
                              <a:buChar char="•"/>
                            </a:pPr>
                            <a:r>
                              <a:rPr lang="en-US" sz="1600" dirty="0">
                                <a:latin typeface="Calibri Light"/>
                                <a:ea typeface="+mn-lt"/>
                                <a:cs typeface="Calibri Light"/>
                              </a:rPr>
                              <a:t>Dialectical Behavior Therapy</a:t>
                            </a:r>
                            <a:endParaRPr lang="en-US" sz="1600" dirty="0">
                              <a:latin typeface="Calibri" panose="020F0502020204030204"/>
                              <a:ea typeface="+mn-lt"/>
                              <a:cs typeface="Calibri"/>
                            </a:endParaRPr>
                          </a:p>
                          <a:p>
                            <a:pPr marL="742950" lvl="1" indent="-285750">
                              <a:buFont typeface="Arial" panose="020B0604020202020204" pitchFamily="34" charset="0"/>
                              <a:buChar char="•"/>
                            </a:pPr>
                            <a:r>
                              <a:rPr lang="en-US" sz="1600" dirty="0">
                                <a:latin typeface="Calibri Light"/>
                                <a:cs typeface="Calibri Light"/>
                              </a:rPr>
                              <a:t>Safety Planning Intervention</a:t>
                            </a:r>
                          </a:p>
                        </p:txBody>
                      </p:sp>
                    </p:grpSp>
                    <p:sp>
                      <p:nvSpPr>
                        <p:cNvPr id="12" name="TextBox 11">
                          <a:extLst>
                            <a:ext uri="{FF2B5EF4-FFF2-40B4-BE49-F238E27FC236}">
                              <a16:creationId xmlns:a16="http://schemas.microsoft.com/office/drawing/2014/main" id="{9FB38459-8B23-DE4D-A2A2-E064B56BC5CC}"/>
                            </a:ext>
                          </a:extLst>
                        </p:cNvPr>
                        <p:cNvSpPr txBox="1"/>
                        <p:nvPr/>
                      </p:nvSpPr>
                      <p:spPr>
                        <a:xfrm>
                          <a:off x="2944331" y="4982143"/>
                          <a:ext cx="8963355" cy="923330"/>
                        </a:xfrm>
                        <a:prstGeom prst="rect">
                          <a:avLst/>
                        </a:prstGeom>
                        <a:solidFill>
                          <a:schemeClr val="bg1"/>
                        </a:solidFill>
                        <a:ln w="57150">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endParaRPr lang="en-US"/>
                        </a:p>
                        <a:p>
                          <a:pPr algn="ctr"/>
                          <a:endParaRPr lang="en-US"/>
                        </a:p>
                        <a:p>
                          <a:pPr algn="ctr"/>
                          <a:endParaRPr lang="en-US"/>
                        </a:p>
                      </p:txBody>
                    </p:sp>
                    <p:sp>
                      <p:nvSpPr>
                        <p:cNvPr id="9" name="TextBox 8">
                          <a:extLst>
                            <a:ext uri="{FF2B5EF4-FFF2-40B4-BE49-F238E27FC236}">
                              <a16:creationId xmlns:a16="http://schemas.microsoft.com/office/drawing/2014/main" id="{EA5ADE7E-57B8-7541-92CF-8FC2FF23416E}"/>
                            </a:ext>
                          </a:extLst>
                        </p:cNvPr>
                        <p:cNvSpPr txBox="1"/>
                        <p:nvPr/>
                      </p:nvSpPr>
                      <p:spPr>
                        <a:xfrm>
                          <a:off x="2985922" y="4945488"/>
                          <a:ext cx="8963355" cy="923330"/>
                        </a:xfrm>
                        <a:prstGeom prst="rect">
                          <a:avLst/>
                        </a:prstGeom>
                        <a:ln w="57150">
                          <a:solidFill>
                            <a:srgbClr val="00427B"/>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pPr algn="ctr"/>
                          <a:r>
                            <a:rPr lang="en-US" b="1"/>
                            <a:t>Foundation of Adequate Mental Health Staffing</a:t>
                          </a:r>
                        </a:p>
                        <a:p>
                          <a:pPr algn="ctr"/>
                          <a:r>
                            <a:rPr lang="en-US"/>
                            <a:t>(7.72 outpatient mental health full-time equivalent employees/1,000 Veterans in outpatient mental health)</a:t>
                          </a:r>
                          <a:endParaRPr lang="en-US">
                            <a:cs typeface="Calibri"/>
                          </a:endParaRPr>
                        </a:p>
                      </p:txBody>
                    </p:sp>
                  </p:grpSp>
                  <p:sp>
                    <p:nvSpPr>
                      <p:cNvPr id="15" name="TextBox 14">
                        <a:extLst>
                          <a:ext uri="{FF2B5EF4-FFF2-40B4-BE49-F238E27FC236}">
                            <a16:creationId xmlns:a16="http://schemas.microsoft.com/office/drawing/2014/main" id="{5245D97A-D753-1947-A997-C3B121622176}"/>
                          </a:ext>
                        </a:extLst>
                      </p:cNvPr>
                      <p:cNvSpPr txBox="1"/>
                      <p:nvPr/>
                    </p:nvSpPr>
                    <p:spPr>
                      <a:xfrm>
                        <a:off x="2689165" y="1900272"/>
                        <a:ext cx="4263769" cy="384721"/>
                      </a:xfrm>
                      <a:prstGeom prst="rect">
                        <a:avLst/>
                      </a:prstGeom>
                      <a:solidFill>
                        <a:srgbClr val="004179"/>
                      </a:solidFill>
                    </p:spPr>
                    <p:txBody>
                      <a:bodyPr wrap="square" rtlCol="0">
                        <a:spAutoFit/>
                      </a:bodyPr>
                      <a:lstStyle/>
                      <a:p>
                        <a:endParaRPr lang="en-US" sz="1900" b="1">
                          <a:solidFill>
                            <a:schemeClr val="bg1"/>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0297F9DE-16BB-4D43-872B-F979EEDA0093}"/>
                          </a:ext>
                        </a:extLst>
                      </p:cNvPr>
                      <p:cNvSpPr txBox="1"/>
                      <p:nvPr/>
                    </p:nvSpPr>
                    <p:spPr>
                      <a:xfrm>
                        <a:off x="7858801" y="1913877"/>
                        <a:ext cx="4263769" cy="384721"/>
                      </a:xfrm>
                      <a:prstGeom prst="rect">
                        <a:avLst/>
                      </a:prstGeom>
                      <a:solidFill>
                        <a:srgbClr val="004179"/>
                      </a:solidFill>
                    </p:spPr>
                    <p:txBody>
                      <a:bodyPr wrap="square" rtlCol="0">
                        <a:spAutoFit/>
                      </a:bodyPr>
                      <a:lstStyle/>
                      <a:p>
                        <a:pPr algn="ctr"/>
                        <a:endParaRPr lang="en-US" sz="1900" b="1">
                          <a:solidFill>
                            <a:schemeClr val="bg1"/>
                          </a:solidFill>
                          <a:latin typeface="Calibri" panose="020F0502020204030204" pitchFamily="34" charset="0"/>
                          <a:cs typeface="Calibri" panose="020F0502020204030204" pitchFamily="34" charset="0"/>
                        </a:endParaRPr>
                      </a:p>
                    </p:txBody>
                  </p:sp>
                </p:grpSp>
              </p:grpSp>
              <p:sp>
                <p:nvSpPr>
                  <p:cNvPr id="19" name="TextBox 18">
                    <a:extLst>
                      <a:ext uri="{FF2B5EF4-FFF2-40B4-BE49-F238E27FC236}">
                        <a16:creationId xmlns:a16="http://schemas.microsoft.com/office/drawing/2014/main" id="{BFFC155A-113F-7E4C-BCDC-C86B87369D83}"/>
                      </a:ext>
                    </a:extLst>
                  </p:cNvPr>
                  <p:cNvSpPr txBox="1"/>
                  <p:nvPr/>
                </p:nvSpPr>
                <p:spPr>
                  <a:xfrm>
                    <a:off x="2712837" y="2491619"/>
                    <a:ext cx="3994578" cy="2062103"/>
                  </a:xfrm>
                  <a:prstGeom prst="rect">
                    <a:avLst/>
                  </a:prstGeom>
                  <a:solidFill>
                    <a:srgbClr val="E0ECF9"/>
                  </a:solidFill>
                </p:spPr>
                <p:txBody>
                  <a:bodyPr wrap="square" rtlCol="0">
                    <a:spAutoFit/>
                  </a:bodyPr>
                  <a:lstStyle/>
                  <a:p>
                    <a:endParaRPr lang="en-US" sz="1600">
                      <a:solidFill>
                        <a:srgbClr val="003A73"/>
                      </a:solidFill>
                      <a:latin typeface="+mj-lt"/>
                    </a:endParaRPr>
                  </a:p>
                  <a:p>
                    <a:endParaRPr lang="en-US" sz="1600">
                      <a:solidFill>
                        <a:srgbClr val="003A73"/>
                      </a:solidFill>
                      <a:latin typeface="+mj-lt"/>
                    </a:endParaRPr>
                  </a:p>
                  <a:p>
                    <a:endParaRPr lang="en-US" sz="1600">
                      <a:solidFill>
                        <a:srgbClr val="003A73"/>
                      </a:solidFill>
                      <a:latin typeface="+mj-lt"/>
                    </a:endParaRPr>
                  </a:p>
                  <a:p>
                    <a:endParaRPr lang="en-US" sz="1600">
                      <a:solidFill>
                        <a:srgbClr val="003A73"/>
                      </a:solidFill>
                      <a:latin typeface="+mj-lt"/>
                    </a:endParaRPr>
                  </a:p>
                  <a:p>
                    <a:endParaRPr lang="en-US" sz="1600">
                      <a:solidFill>
                        <a:srgbClr val="003A73"/>
                      </a:solidFill>
                      <a:latin typeface="+mj-lt"/>
                    </a:endParaRPr>
                  </a:p>
                  <a:p>
                    <a:endParaRPr lang="en-US" sz="1600">
                      <a:solidFill>
                        <a:srgbClr val="003A73"/>
                      </a:solidFill>
                      <a:latin typeface="+mj-lt"/>
                    </a:endParaRPr>
                  </a:p>
                  <a:p>
                    <a:endParaRPr lang="en-US" sz="1600">
                      <a:solidFill>
                        <a:srgbClr val="003A73"/>
                      </a:solidFill>
                      <a:latin typeface="+mj-lt"/>
                    </a:endParaRPr>
                  </a:p>
                  <a:p>
                    <a:endParaRPr lang="en-US" sz="1600">
                      <a:solidFill>
                        <a:srgbClr val="003A73"/>
                      </a:solidFill>
                      <a:latin typeface="+mj-lt"/>
                    </a:endParaRPr>
                  </a:p>
                </p:txBody>
              </p:sp>
            </p:grpSp>
            <p:sp>
              <p:nvSpPr>
                <p:cNvPr id="22" name="TextBox 21">
                  <a:extLst>
                    <a:ext uri="{FF2B5EF4-FFF2-40B4-BE49-F238E27FC236}">
                      <a16:creationId xmlns:a16="http://schemas.microsoft.com/office/drawing/2014/main" id="{3FBB4D77-5DA8-2944-9564-AC0596F92212}"/>
                    </a:ext>
                  </a:extLst>
                </p:cNvPr>
                <p:cNvSpPr txBox="1"/>
                <p:nvPr/>
              </p:nvSpPr>
              <p:spPr>
                <a:xfrm>
                  <a:off x="2699205" y="2468597"/>
                  <a:ext cx="4203220" cy="2031325"/>
                </a:xfrm>
                <a:prstGeom prst="rect">
                  <a:avLst/>
                </a:prstGeom>
                <a:solidFill>
                  <a:srgbClr val="E0ECF9"/>
                </a:solidFill>
              </p:spPr>
              <p:txBody>
                <a:bodyPr wrap="square" lIns="91440" tIns="45720" rIns="91440" bIns="45720" rtlCol="0" anchor="t">
                  <a:spAutoFit/>
                </a:bodyPr>
                <a:lstStyle/>
                <a:p>
                  <a:pPr marL="285750" indent="-285750">
                    <a:buFont typeface="Arial" panose="020B0604020202020204" pitchFamily="34" charset="0"/>
                    <a:buChar char="•"/>
                  </a:pPr>
                  <a:r>
                    <a:rPr lang="en-US">
                      <a:latin typeface="+mj-lt"/>
                    </a:rPr>
                    <a:t>Veterans Integrated Service Networks (VISN)-Wide Community Prevention Pilots </a:t>
                  </a:r>
                  <a:r>
                    <a:rPr lang="en-US">
                      <a:solidFill>
                        <a:srgbClr val="003A73"/>
                      </a:solidFill>
                      <a:latin typeface="+mj-lt"/>
                    </a:rPr>
                    <a:t>(community coalition building)</a:t>
                  </a:r>
                </a:p>
                <a:p>
                  <a:pPr marL="285750" indent="-285750">
                    <a:buFont typeface="Arial" panose="020B0604020202020204" pitchFamily="34" charset="0"/>
                    <a:buChar char="•"/>
                  </a:pPr>
                  <a:r>
                    <a:rPr lang="en-US">
                      <a:latin typeface="+mj-lt"/>
                    </a:rPr>
                    <a:t>Together With Veterans </a:t>
                  </a:r>
                  <a:r>
                    <a:rPr lang="en-US">
                      <a:solidFill>
                        <a:srgbClr val="003A73"/>
                      </a:solidFill>
                      <a:latin typeface="+mj-lt"/>
                    </a:rPr>
                    <a:t>(Veteran-to-Veteran building)</a:t>
                  </a:r>
                </a:p>
                <a:p>
                  <a:pPr marL="285750" indent="-285750">
                    <a:buFont typeface="Arial" panose="020B0604020202020204" pitchFamily="34" charset="0"/>
                    <a:buChar char="•"/>
                  </a:pPr>
                  <a:r>
                    <a:rPr lang="en-US">
                      <a:latin typeface="+mj-lt"/>
                    </a:rPr>
                    <a:t>Governor’s/Mayor’s Challenge </a:t>
                  </a:r>
                  <a:r>
                    <a:rPr lang="en-US">
                      <a:solidFill>
                        <a:srgbClr val="003A73"/>
                      </a:solidFill>
                      <a:latin typeface="+mj-lt"/>
                    </a:rPr>
                    <a:t>(state-driven suicide prevention planning)</a:t>
                  </a:r>
                  <a:endParaRPr lang="en-US" sz="1600">
                    <a:solidFill>
                      <a:srgbClr val="003A73"/>
                    </a:solidFill>
                    <a:latin typeface="+mj-lt"/>
                  </a:endParaRPr>
                </a:p>
              </p:txBody>
            </p:sp>
          </p:grpSp>
          <p:sp>
            <p:nvSpPr>
              <p:cNvPr id="24" name="TextBox 23">
                <a:extLst>
                  <a:ext uri="{FF2B5EF4-FFF2-40B4-BE49-F238E27FC236}">
                    <a16:creationId xmlns:a16="http://schemas.microsoft.com/office/drawing/2014/main" id="{01D86123-68A5-A742-821E-8FB6B9FF8A86}"/>
                  </a:ext>
                </a:extLst>
              </p:cNvPr>
              <p:cNvSpPr txBox="1"/>
              <p:nvPr/>
            </p:nvSpPr>
            <p:spPr>
              <a:xfrm>
                <a:off x="2603090" y="1886764"/>
                <a:ext cx="4263769" cy="384721"/>
              </a:xfrm>
              <a:prstGeom prst="rect">
                <a:avLst/>
              </a:prstGeom>
              <a:solidFill>
                <a:srgbClr val="004179"/>
              </a:solidFill>
            </p:spPr>
            <p:txBody>
              <a:bodyPr wrap="square" rtlCol="0">
                <a:spAutoFit/>
              </a:bodyPr>
              <a:lstStyle/>
              <a:p>
                <a:r>
                  <a:rPr lang="en-US" sz="1900" b="1">
                    <a:solidFill>
                      <a:schemeClr val="bg1"/>
                    </a:solidFill>
                    <a:latin typeface="Calibri" panose="020F0502020204030204" pitchFamily="34" charset="0"/>
                    <a:cs typeface="Calibri" panose="020F0502020204030204" pitchFamily="34" charset="0"/>
                  </a:rPr>
                  <a:t>Community-Based Prevention Strategies</a:t>
                </a:r>
              </a:p>
            </p:txBody>
          </p:sp>
        </p:grpSp>
        <p:sp>
          <p:nvSpPr>
            <p:cNvPr id="26" name="TextBox 25">
              <a:extLst>
                <a:ext uri="{FF2B5EF4-FFF2-40B4-BE49-F238E27FC236}">
                  <a16:creationId xmlns:a16="http://schemas.microsoft.com/office/drawing/2014/main" id="{3C056683-C862-2841-9958-44D52A0FF82B}"/>
                </a:ext>
              </a:extLst>
            </p:cNvPr>
            <p:cNvSpPr txBox="1"/>
            <p:nvPr/>
          </p:nvSpPr>
          <p:spPr>
            <a:xfrm>
              <a:off x="7736289" y="1890817"/>
              <a:ext cx="4345477" cy="384721"/>
            </a:xfrm>
            <a:prstGeom prst="rect">
              <a:avLst/>
            </a:prstGeom>
            <a:solidFill>
              <a:srgbClr val="004179"/>
            </a:solidFill>
          </p:spPr>
          <p:txBody>
            <a:bodyPr wrap="square" rtlCol="0">
              <a:spAutoFit/>
            </a:bodyPr>
            <a:lstStyle/>
            <a:p>
              <a:pPr algn="ctr"/>
              <a:r>
                <a:rPr lang="en-US" sz="1900" b="1">
                  <a:solidFill>
                    <a:schemeClr val="bg1"/>
                  </a:solidFill>
                  <a:latin typeface="Calibri" panose="020F0502020204030204" pitchFamily="34" charset="0"/>
                  <a:cs typeface="Calibri" panose="020F0502020204030204" pitchFamily="34" charset="0"/>
                </a:rPr>
                <a:t>Clinically-Based Interventions</a:t>
              </a:r>
            </a:p>
          </p:txBody>
        </p:sp>
      </p:grpSp>
    </p:spTree>
    <p:extLst>
      <p:ext uri="{BB962C8B-B14F-4D97-AF65-F5344CB8AC3E}">
        <p14:creationId xmlns:p14="http://schemas.microsoft.com/office/powerpoint/2010/main" val="308888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F902456-F190-4CF3-BB4A-1A99691ACC11}"/>
              </a:ext>
            </a:extLst>
          </p:cNvPr>
          <p:cNvSpPr>
            <a:spLocks noGrp="1"/>
          </p:cNvSpPr>
          <p:nvPr>
            <p:ph type="title"/>
          </p:nvPr>
        </p:nvSpPr>
        <p:spPr>
          <a:xfrm>
            <a:off x="803276" y="3057525"/>
            <a:ext cx="7843227" cy="1375121"/>
          </a:xfrm>
        </p:spPr>
        <p:txBody>
          <a:bodyPr>
            <a:normAutofit fontScale="90000"/>
          </a:bodyPr>
          <a:lstStyle/>
          <a:p>
            <a:r>
              <a:rPr lang="en-US"/>
              <a:t>Suicide Prevention 2.0 </a:t>
            </a:r>
            <a:br>
              <a:rPr lang="en-US"/>
            </a:br>
            <a:r>
              <a:rPr lang="en-US"/>
              <a:t>Community-Based Interventions for Suicide Prevention (CBI-SP)</a:t>
            </a:r>
          </a:p>
        </p:txBody>
      </p:sp>
      <p:sp>
        <p:nvSpPr>
          <p:cNvPr id="4" name="Slide Number Placeholder 3">
            <a:extLst>
              <a:ext uri="{FF2B5EF4-FFF2-40B4-BE49-F238E27FC236}">
                <a16:creationId xmlns:a16="http://schemas.microsoft.com/office/drawing/2014/main" id="{F8A1B7B3-0187-4C55-9F17-4E318029BCAA}"/>
              </a:ext>
            </a:extLst>
          </p:cNvPr>
          <p:cNvSpPr>
            <a:spLocks noGrp="1"/>
          </p:cNvSpPr>
          <p:nvPr>
            <p:ph type="sldNum" sz="quarter" idx="12"/>
          </p:nvPr>
        </p:nvSpPr>
        <p:spPr/>
        <p:txBody>
          <a:bodyPr/>
          <a:lstStyle/>
          <a:p>
            <a:fld id="{ACD12D91-5F71-FE4F-A594-B9667DC21877}" type="slidenum">
              <a:rPr lang="en-US" smtClean="0"/>
              <a:t>35</a:t>
            </a:fld>
            <a:endParaRPr lang="en-US"/>
          </a:p>
        </p:txBody>
      </p:sp>
    </p:spTree>
    <p:extLst>
      <p:ext uri="{BB962C8B-B14F-4D97-AF65-F5344CB8AC3E}">
        <p14:creationId xmlns:p14="http://schemas.microsoft.com/office/powerpoint/2010/main" val="7612320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F2AB6-4414-48F3-A117-D7C2C275FCC4}"/>
              </a:ext>
            </a:extLst>
          </p:cNvPr>
          <p:cNvSpPr>
            <a:spLocks noGrp="1"/>
          </p:cNvSpPr>
          <p:nvPr>
            <p:ph type="title"/>
          </p:nvPr>
        </p:nvSpPr>
        <p:spPr/>
        <p:txBody>
          <a:bodyPr/>
          <a:lstStyle/>
          <a:p>
            <a:r>
              <a:rPr lang="en-US"/>
              <a:t>CDC’s Preventing Suicide Technical Package</a:t>
            </a:r>
          </a:p>
        </p:txBody>
      </p:sp>
      <p:sp>
        <p:nvSpPr>
          <p:cNvPr id="4" name="Slide Number Placeholder 3">
            <a:extLst>
              <a:ext uri="{FF2B5EF4-FFF2-40B4-BE49-F238E27FC236}">
                <a16:creationId xmlns:a16="http://schemas.microsoft.com/office/drawing/2014/main" id="{F7B126B6-0263-4DA4-A77A-9EDFB6002326}"/>
              </a:ext>
            </a:extLst>
          </p:cNvPr>
          <p:cNvSpPr>
            <a:spLocks noGrp="1"/>
          </p:cNvSpPr>
          <p:nvPr>
            <p:ph type="sldNum" sz="quarter" idx="12"/>
          </p:nvPr>
        </p:nvSpPr>
        <p:spPr/>
        <p:txBody>
          <a:bodyPr/>
          <a:lstStyle/>
          <a:p>
            <a:fld id="{ACD12D91-5F71-FE4F-A594-B9667DC21877}" type="slidenum">
              <a:rPr lang="en-US" smtClean="0"/>
              <a:t>36</a:t>
            </a:fld>
            <a:endParaRPr lang="en-US"/>
          </a:p>
        </p:txBody>
      </p:sp>
      <p:sp>
        <p:nvSpPr>
          <p:cNvPr id="10" name="Slide Number Placeholder 1">
            <a:extLst>
              <a:ext uri="{FF2B5EF4-FFF2-40B4-BE49-F238E27FC236}">
                <a16:creationId xmlns:a16="http://schemas.microsoft.com/office/drawing/2014/main" id="{080BA219-22D5-491C-8A56-7FA4238D79C6}"/>
              </a:ext>
            </a:extLst>
          </p:cNvPr>
          <p:cNvSpPr txBox="1">
            <a:spLocks/>
          </p:cNvSpPr>
          <p:nvPr/>
        </p:nvSpPr>
        <p:spPr>
          <a:xfrm>
            <a:off x="4724400" y="6356351"/>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kern="1200">
                <a:solidFill>
                  <a:srgbClr val="0046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CD12D91-5F71-FE4F-A594-B9667DC21877}" type="slidenum">
              <a:rPr lang="en-US" smtClean="0"/>
              <a:pPr/>
              <a:t>36</a:t>
            </a:fld>
            <a:endParaRPr lang="en-US"/>
          </a:p>
        </p:txBody>
      </p:sp>
      <p:pic>
        <p:nvPicPr>
          <p:cNvPr id="11" name="Picture 10">
            <a:hlinkClick r:id="rId3"/>
            <a:extLst>
              <a:ext uri="{FF2B5EF4-FFF2-40B4-BE49-F238E27FC236}">
                <a16:creationId xmlns:a16="http://schemas.microsoft.com/office/drawing/2014/main" id="{4B4603FA-BFBB-47DA-8214-379D9E6DB9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 y="2238488"/>
            <a:ext cx="2567949" cy="3271947"/>
          </a:xfrm>
          <a:prstGeom prst="rect">
            <a:avLst/>
          </a:prstGeom>
          <a:ln>
            <a:solidFill>
              <a:schemeClr val="tx1"/>
            </a:solidFill>
          </a:ln>
        </p:spPr>
      </p:pic>
      <p:sp>
        <p:nvSpPr>
          <p:cNvPr id="12" name="TextBox 11">
            <a:extLst>
              <a:ext uri="{FF2B5EF4-FFF2-40B4-BE49-F238E27FC236}">
                <a16:creationId xmlns:a16="http://schemas.microsoft.com/office/drawing/2014/main" id="{7E99A332-ED6E-45A8-8BFE-5E6DA447821C}"/>
              </a:ext>
            </a:extLst>
          </p:cNvPr>
          <p:cNvSpPr txBox="1"/>
          <p:nvPr/>
        </p:nvSpPr>
        <p:spPr>
          <a:xfrm>
            <a:off x="4649275" y="1809834"/>
            <a:ext cx="8215825" cy="4139595"/>
          </a:xfrm>
          <a:prstGeom prst="rect">
            <a:avLst/>
          </a:prstGeom>
          <a:noFill/>
        </p:spPr>
        <p:txBody>
          <a:bodyPr wrap="square" rtlCol="0">
            <a:spAutoFit/>
          </a:bodyPr>
          <a:lstStyle/>
          <a:p>
            <a:pPr>
              <a:spcBef>
                <a:spcPts val="600"/>
              </a:spcBef>
              <a:spcAft>
                <a:spcPts val="600"/>
              </a:spcAft>
            </a:pPr>
            <a:r>
              <a:rPr lang="en-US" sz="2900">
                <a:cs typeface="Arial" panose="020B0604020202020204" pitchFamily="34" charset="0"/>
              </a:rPr>
              <a:t>Strengthen Economic Supports</a:t>
            </a:r>
          </a:p>
          <a:p>
            <a:pPr>
              <a:spcBef>
                <a:spcPts val="600"/>
              </a:spcBef>
              <a:spcAft>
                <a:spcPts val="600"/>
              </a:spcAft>
            </a:pPr>
            <a:r>
              <a:rPr lang="en-US" sz="2900">
                <a:cs typeface="Arial" panose="020B0604020202020204" pitchFamily="34" charset="0"/>
              </a:rPr>
              <a:t>Strengthen Access and Delivery of Suicide Care</a:t>
            </a:r>
          </a:p>
          <a:p>
            <a:pPr>
              <a:spcBef>
                <a:spcPts val="600"/>
              </a:spcBef>
              <a:spcAft>
                <a:spcPts val="600"/>
              </a:spcAft>
            </a:pPr>
            <a:r>
              <a:rPr lang="en-US" sz="2900">
                <a:cs typeface="Arial" panose="020B0604020202020204" pitchFamily="34" charset="0"/>
              </a:rPr>
              <a:t>Create Protective Environments</a:t>
            </a:r>
          </a:p>
          <a:p>
            <a:pPr>
              <a:spcBef>
                <a:spcPts val="600"/>
              </a:spcBef>
              <a:spcAft>
                <a:spcPts val="600"/>
              </a:spcAft>
            </a:pPr>
            <a:r>
              <a:rPr lang="en-US" sz="2900">
                <a:cs typeface="Arial" panose="020B0604020202020204" pitchFamily="34" charset="0"/>
              </a:rPr>
              <a:t>Promote Connectedness</a:t>
            </a:r>
          </a:p>
          <a:p>
            <a:pPr>
              <a:spcBef>
                <a:spcPts val="600"/>
              </a:spcBef>
              <a:spcAft>
                <a:spcPts val="600"/>
              </a:spcAft>
            </a:pPr>
            <a:r>
              <a:rPr lang="en-US" sz="2900">
                <a:cs typeface="Arial" panose="020B0604020202020204" pitchFamily="34" charset="0"/>
              </a:rPr>
              <a:t>Teach Coping and Problem-Solving Skills</a:t>
            </a:r>
          </a:p>
          <a:p>
            <a:pPr>
              <a:spcBef>
                <a:spcPts val="600"/>
              </a:spcBef>
              <a:spcAft>
                <a:spcPts val="600"/>
              </a:spcAft>
            </a:pPr>
            <a:r>
              <a:rPr lang="en-US" sz="2900">
                <a:cs typeface="Arial" panose="020B0604020202020204" pitchFamily="34" charset="0"/>
              </a:rPr>
              <a:t>Identify and Support People at Risk</a:t>
            </a:r>
          </a:p>
          <a:p>
            <a:pPr>
              <a:spcBef>
                <a:spcPts val="600"/>
              </a:spcBef>
              <a:spcAft>
                <a:spcPts val="600"/>
              </a:spcAft>
            </a:pPr>
            <a:r>
              <a:rPr lang="en-US" sz="2900">
                <a:cs typeface="Arial" panose="020B0604020202020204" pitchFamily="34" charset="0"/>
              </a:rPr>
              <a:t>Lessen Harms and Prevent Future Risk</a:t>
            </a:r>
          </a:p>
        </p:txBody>
      </p:sp>
      <p:pic>
        <p:nvPicPr>
          <p:cNvPr id="13" name="Picture 12">
            <a:extLst>
              <a:ext uri="{FF2B5EF4-FFF2-40B4-BE49-F238E27FC236}">
                <a16:creationId xmlns:a16="http://schemas.microsoft.com/office/drawing/2014/main" id="{B6F610AA-36DC-418F-A564-358178DE3FB6}"/>
              </a:ext>
            </a:extLst>
          </p:cNvPr>
          <p:cNvPicPr>
            <a:picLocks noChangeAspect="1"/>
          </p:cNvPicPr>
          <p:nvPr/>
        </p:nvPicPr>
        <p:blipFill>
          <a:blip r:embed="rId5"/>
          <a:stretch>
            <a:fillRect/>
          </a:stretch>
        </p:blipFill>
        <p:spPr>
          <a:xfrm>
            <a:off x="4078589" y="1809834"/>
            <a:ext cx="564439" cy="4131377"/>
          </a:xfrm>
          <a:prstGeom prst="rect">
            <a:avLst/>
          </a:prstGeom>
        </p:spPr>
      </p:pic>
    </p:spTree>
    <p:extLst>
      <p:ext uri="{BB962C8B-B14F-4D97-AF65-F5344CB8AC3E}">
        <p14:creationId xmlns:p14="http://schemas.microsoft.com/office/powerpoint/2010/main" val="37354265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5D1DCB03-36F2-4729-B36B-B2AD40D95947}"/>
              </a:ext>
            </a:extLst>
          </p:cNvPr>
          <p:cNvSpPr>
            <a:spLocks noGrp="1"/>
          </p:cNvSpPr>
          <p:nvPr>
            <p:ph type="title"/>
          </p:nvPr>
        </p:nvSpPr>
        <p:spPr/>
        <p:txBody>
          <a:bodyPr/>
          <a:lstStyle/>
          <a:p>
            <a:pPr algn="ctr"/>
            <a:r>
              <a:rPr lang="en-US"/>
              <a:t>Focused Priority Areas Across CBI-SP Unifying Model </a:t>
            </a:r>
          </a:p>
        </p:txBody>
      </p:sp>
      <p:sp>
        <p:nvSpPr>
          <p:cNvPr id="18" name="Content Placeholder 17">
            <a:extLst>
              <a:ext uri="{FF2B5EF4-FFF2-40B4-BE49-F238E27FC236}">
                <a16:creationId xmlns:a16="http://schemas.microsoft.com/office/drawing/2014/main" id="{60032E23-02A9-4883-8D95-7F38622313FC}"/>
              </a:ext>
            </a:extLst>
          </p:cNvPr>
          <p:cNvSpPr>
            <a:spLocks noGrp="1"/>
          </p:cNvSpPr>
          <p:nvPr>
            <p:ph sz="half" idx="2"/>
          </p:nvPr>
        </p:nvSpPr>
        <p:spPr>
          <a:xfrm>
            <a:off x="2962436" y="1851418"/>
            <a:ext cx="7292474" cy="1217353"/>
          </a:xfrm>
        </p:spPr>
        <p:txBody>
          <a:bodyPr vert="horz" lIns="91440" tIns="45720" rIns="91440" bIns="45720" rtlCol="0" anchor="t">
            <a:normAutofit/>
          </a:bodyPr>
          <a:lstStyle/>
          <a:p>
            <a:pPr marL="0" indent="0">
              <a:buClr>
                <a:schemeClr val="tx1"/>
              </a:buClr>
              <a:buNone/>
            </a:pPr>
            <a:r>
              <a:rPr lang="en-US" sz="3200">
                <a:solidFill>
                  <a:schemeClr val="tx1"/>
                </a:solidFill>
              </a:rPr>
              <a:t>Identify Service Members, Veterans, and their Families and Screen for Suicide Risk</a:t>
            </a:r>
          </a:p>
          <a:p>
            <a:endParaRPr lang="en-US"/>
          </a:p>
        </p:txBody>
      </p:sp>
      <p:sp>
        <p:nvSpPr>
          <p:cNvPr id="6" name="Slide Number Placeholder 5">
            <a:extLst>
              <a:ext uri="{FF2B5EF4-FFF2-40B4-BE49-F238E27FC236}">
                <a16:creationId xmlns:a16="http://schemas.microsoft.com/office/drawing/2014/main" id="{0E304352-0A25-403D-82AE-87592E610A2D}"/>
              </a:ext>
            </a:extLst>
          </p:cNvPr>
          <p:cNvSpPr>
            <a:spLocks noGrp="1"/>
          </p:cNvSpPr>
          <p:nvPr>
            <p:ph type="sldNum" sz="quarter" idx="12"/>
          </p:nvPr>
        </p:nvSpPr>
        <p:spPr/>
        <p:txBody>
          <a:bodyPr/>
          <a:lstStyle/>
          <a:p>
            <a:fld id="{ACD12D91-5F71-FE4F-A594-B9667DC21877}" type="slidenum">
              <a:rPr lang="en-US" smtClean="0"/>
              <a:t>37</a:t>
            </a:fld>
            <a:endParaRPr lang="en-US"/>
          </a:p>
        </p:txBody>
      </p:sp>
      <p:pic>
        <p:nvPicPr>
          <p:cNvPr id="26" name="Content Placeholder 25" descr="A picture containing drawing&#10;&#10;Description automatically generated">
            <a:extLst>
              <a:ext uri="{FF2B5EF4-FFF2-40B4-BE49-F238E27FC236}">
                <a16:creationId xmlns:a16="http://schemas.microsoft.com/office/drawing/2014/main" id="{8CB73AB5-AE60-4E9A-A56A-ADA2B1B599AC}"/>
              </a:ext>
            </a:extLst>
          </p:cNvPr>
          <p:cNvPicPr>
            <a:picLocks noGrp="1"/>
          </p:cNvPicPr>
          <p:nvPr>
            <p:ph sz="half" idx="1"/>
          </p:nvPr>
        </p:nvPicPr>
        <p:blipFill rotWithShape="1">
          <a:blip r:embed="rId3" cstate="print">
            <a:extLst>
              <a:ext uri="{28A0092B-C50C-407E-A947-70E740481C1C}">
                <a14:useLocalDpi xmlns:a14="http://schemas.microsoft.com/office/drawing/2010/main" val="0"/>
              </a:ext>
            </a:extLst>
          </a:blip>
          <a:srcRect l="4453" r="5833" b="2365"/>
          <a:stretch/>
        </p:blipFill>
        <p:spPr bwMode="auto">
          <a:xfrm>
            <a:off x="1318879" y="1642637"/>
            <a:ext cx="1230679" cy="1217353"/>
          </a:xfrm>
          <a:prstGeom prst="rect">
            <a:avLst/>
          </a:prstGeom>
          <a:ln>
            <a:noFill/>
          </a:ln>
          <a:extLst>
            <a:ext uri="{53640926-AAD7-44D8-BBD7-CCE9431645EC}">
              <a14:shadowObscured xmlns:a14="http://schemas.microsoft.com/office/drawing/2010/main"/>
            </a:ext>
          </a:extLst>
        </p:spPr>
      </p:pic>
      <p:pic>
        <p:nvPicPr>
          <p:cNvPr id="27" name="Picture 26" descr="A close up of a logo&#10;&#10;Description automatically generated">
            <a:extLst>
              <a:ext uri="{FF2B5EF4-FFF2-40B4-BE49-F238E27FC236}">
                <a16:creationId xmlns:a16="http://schemas.microsoft.com/office/drawing/2014/main" id="{B6B811C9-3895-458D-B332-B2000BFAEF78}"/>
              </a:ext>
            </a:extLst>
          </p:cNvPr>
          <p:cNvPicPr/>
          <p:nvPr/>
        </p:nvPicPr>
        <p:blipFill rotWithShape="1">
          <a:blip r:embed="rId4" cstate="print">
            <a:extLst>
              <a:ext uri="{28A0092B-C50C-407E-A947-70E740481C1C}">
                <a14:useLocalDpi xmlns:a14="http://schemas.microsoft.com/office/drawing/2010/main" val="0"/>
              </a:ext>
            </a:extLst>
          </a:blip>
          <a:srcRect l="9852" r="6398"/>
          <a:stretch/>
        </p:blipFill>
        <p:spPr bwMode="auto">
          <a:xfrm>
            <a:off x="1318880" y="3162455"/>
            <a:ext cx="1230678" cy="1217353"/>
          </a:xfrm>
          <a:prstGeom prst="rect">
            <a:avLst/>
          </a:prstGeom>
          <a:ln>
            <a:noFill/>
          </a:ln>
          <a:extLst>
            <a:ext uri="{53640926-AAD7-44D8-BBD7-CCE9431645EC}">
              <a14:shadowObscured xmlns:a14="http://schemas.microsoft.com/office/drawing/2010/main"/>
            </a:ext>
          </a:extLst>
        </p:spPr>
      </p:pic>
      <p:pic>
        <p:nvPicPr>
          <p:cNvPr id="28" name="Picture 27" descr="A picture containing drawing&#10;&#10;Description automatically generated">
            <a:extLst>
              <a:ext uri="{FF2B5EF4-FFF2-40B4-BE49-F238E27FC236}">
                <a16:creationId xmlns:a16="http://schemas.microsoft.com/office/drawing/2014/main" id="{0AFCF852-2979-4659-B3FA-70F4BC168E3E}"/>
              </a:ext>
            </a:extLst>
          </p:cNvPr>
          <p:cNvPicPr/>
          <p:nvPr/>
        </p:nvPicPr>
        <p:blipFill rotWithShape="1">
          <a:blip r:embed="rId5" cstate="print">
            <a:extLst>
              <a:ext uri="{28A0092B-C50C-407E-A947-70E740481C1C}">
                <a14:useLocalDpi xmlns:a14="http://schemas.microsoft.com/office/drawing/2010/main" val="0"/>
              </a:ext>
            </a:extLst>
          </a:blip>
          <a:srcRect l="2534" t="1661" r="3001" b="2469"/>
          <a:stretch/>
        </p:blipFill>
        <p:spPr bwMode="auto">
          <a:xfrm>
            <a:off x="1318881" y="4770200"/>
            <a:ext cx="1230677" cy="1217353"/>
          </a:xfrm>
          <a:prstGeom prst="rect">
            <a:avLst/>
          </a:prstGeom>
          <a:ln>
            <a:noFill/>
          </a:ln>
          <a:extLst>
            <a:ext uri="{53640926-AAD7-44D8-BBD7-CCE9431645EC}">
              <a14:shadowObscured xmlns:a14="http://schemas.microsoft.com/office/drawing/2010/main"/>
            </a:ext>
          </a:extLst>
        </p:spPr>
      </p:pic>
      <p:sp>
        <p:nvSpPr>
          <p:cNvPr id="20" name="TextBox 19">
            <a:extLst>
              <a:ext uri="{FF2B5EF4-FFF2-40B4-BE49-F238E27FC236}">
                <a16:creationId xmlns:a16="http://schemas.microsoft.com/office/drawing/2014/main" id="{93CECC22-2064-49D1-B7D6-4251C9B85169}"/>
              </a:ext>
            </a:extLst>
          </p:cNvPr>
          <p:cNvSpPr txBox="1"/>
          <p:nvPr/>
        </p:nvSpPr>
        <p:spPr>
          <a:xfrm>
            <a:off x="2962436" y="3312733"/>
            <a:ext cx="7706894" cy="1077218"/>
          </a:xfrm>
          <a:prstGeom prst="rect">
            <a:avLst/>
          </a:prstGeom>
          <a:noFill/>
        </p:spPr>
        <p:txBody>
          <a:bodyPr wrap="square" lIns="91440" tIns="45720" rIns="91440" bIns="45720" rtlCol="0" anchor="t">
            <a:spAutoFit/>
          </a:bodyPr>
          <a:lstStyle/>
          <a:p>
            <a:r>
              <a:rPr lang="en-US" sz="3200"/>
              <a:t>Promote Connectedness and Improve Care Transitions</a:t>
            </a:r>
            <a:endParaRPr lang="en-US"/>
          </a:p>
        </p:txBody>
      </p:sp>
      <p:sp>
        <p:nvSpPr>
          <p:cNvPr id="30" name="TextBox 29">
            <a:extLst>
              <a:ext uri="{FF2B5EF4-FFF2-40B4-BE49-F238E27FC236}">
                <a16:creationId xmlns:a16="http://schemas.microsoft.com/office/drawing/2014/main" id="{BA56FE8A-27DD-441C-8ECC-1E6E1A7EB8DE}"/>
              </a:ext>
            </a:extLst>
          </p:cNvPr>
          <p:cNvSpPr txBox="1"/>
          <p:nvPr/>
        </p:nvSpPr>
        <p:spPr>
          <a:xfrm>
            <a:off x="2962436" y="4840267"/>
            <a:ext cx="7920789" cy="1077218"/>
          </a:xfrm>
          <a:prstGeom prst="rect">
            <a:avLst/>
          </a:prstGeom>
          <a:noFill/>
        </p:spPr>
        <p:txBody>
          <a:bodyPr wrap="square" lIns="91440" tIns="45720" rIns="91440" bIns="45720" rtlCol="0" anchor="t">
            <a:spAutoFit/>
          </a:bodyPr>
          <a:lstStyle/>
          <a:p>
            <a:r>
              <a:rPr lang="en-US" sz="3200"/>
              <a:t>Increase Lethal Means Safety and Safety Planning</a:t>
            </a:r>
            <a:endParaRPr lang="en-US"/>
          </a:p>
        </p:txBody>
      </p:sp>
    </p:spTree>
    <p:extLst>
      <p:ext uri="{BB962C8B-B14F-4D97-AF65-F5344CB8AC3E}">
        <p14:creationId xmlns:p14="http://schemas.microsoft.com/office/powerpoint/2010/main" val="30985898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Arrow Connector 14">
            <a:extLst>
              <a:ext uri="{FF2B5EF4-FFF2-40B4-BE49-F238E27FC236}">
                <a16:creationId xmlns:a16="http://schemas.microsoft.com/office/drawing/2014/main" id="{1B62F801-2EBA-4AF1-A58F-DD5B77F6135C}"/>
              </a:ext>
            </a:extLst>
          </p:cNvPr>
          <p:cNvCxnSpPr>
            <a:cxnSpLocks/>
          </p:cNvCxnSpPr>
          <p:nvPr/>
        </p:nvCxnSpPr>
        <p:spPr>
          <a:xfrm>
            <a:off x="2297113" y="3511550"/>
            <a:ext cx="1738312" cy="15874"/>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16" name="Title 15">
            <a:extLst>
              <a:ext uri="{FF2B5EF4-FFF2-40B4-BE49-F238E27FC236}">
                <a16:creationId xmlns:a16="http://schemas.microsoft.com/office/drawing/2014/main" id="{5D1DCB03-36F2-4729-B36B-B2AD40D95947}"/>
              </a:ext>
            </a:extLst>
          </p:cNvPr>
          <p:cNvSpPr>
            <a:spLocks noGrp="1"/>
          </p:cNvSpPr>
          <p:nvPr>
            <p:ph type="title"/>
          </p:nvPr>
        </p:nvSpPr>
        <p:spPr/>
        <p:txBody>
          <a:bodyPr/>
          <a:lstStyle/>
          <a:p>
            <a:r>
              <a:rPr lang="en-US"/>
              <a:t>Priority Areas &amp; CDC Strategies are Complementary</a:t>
            </a:r>
          </a:p>
        </p:txBody>
      </p:sp>
      <p:sp>
        <p:nvSpPr>
          <p:cNvPr id="18" name="Content Placeholder 17">
            <a:extLst>
              <a:ext uri="{FF2B5EF4-FFF2-40B4-BE49-F238E27FC236}">
                <a16:creationId xmlns:a16="http://schemas.microsoft.com/office/drawing/2014/main" id="{60032E23-02A9-4883-8D95-7F38622313FC}"/>
              </a:ext>
            </a:extLst>
          </p:cNvPr>
          <p:cNvSpPr>
            <a:spLocks noGrp="1"/>
          </p:cNvSpPr>
          <p:nvPr>
            <p:ph sz="half" idx="2"/>
          </p:nvPr>
        </p:nvSpPr>
        <p:spPr>
          <a:xfrm>
            <a:off x="5291636" y="1599238"/>
            <a:ext cx="6130687" cy="1510007"/>
          </a:xfrm>
        </p:spPr>
        <p:txBody>
          <a:bodyPr>
            <a:normAutofit/>
          </a:bodyPr>
          <a:lstStyle/>
          <a:p>
            <a:pPr marL="0" indent="0">
              <a:buNone/>
            </a:pPr>
            <a:r>
              <a:rPr lang="en-US" sz="1600" b="1"/>
              <a:t>Identify Service Members, Veterans, and their Families and Screen for Suicide Risk</a:t>
            </a:r>
          </a:p>
          <a:p>
            <a:r>
              <a:rPr lang="en-US" sz="1600"/>
              <a:t>Strengthen Access and Delivery of Suicide Care</a:t>
            </a:r>
          </a:p>
          <a:p>
            <a:r>
              <a:rPr lang="en-US" sz="1600"/>
              <a:t>Identify and Support People at Risk</a:t>
            </a:r>
          </a:p>
        </p:txBody>
      </p:sp>
      <p:sp>
        <p:nvSpPr>
          <p:cNvPr id="6" name="Slide Number Placeholder 5">
            <a:extLst>
              <a:ext uri="{FF2B5EF4-FFF2-40B4-BE49-F238E27FC236}">
                <a16:creationId xmlns:a16="http://schemas.microsoft.com/office/drawing/2014/main" id="{0E304352-0A25-403D-82AE-87592E610A2D}"/>
              </a:ext>
            </a:extLst>
          </p:cNvPr>
          <p:cNvSpPr>
            <a:spLocks noGrp="1"/>
          </p:cNvSpPr>
          <p:nvPr>
            <p:ph type="sldNum" sz="quarter" idx="12"/>
          </p:nvPr>
        </p:nvSpPr>
        <p:spPr>
          <a:xfrm>
            <a:off x="4626080" y="6356351"/>
            <a:ext cx="2743200" cy="365125"/>
          </a:xfrm>
        </p:spPr>
        <p:txBody>
          <a:bodyPr/>
          <a:lstStyle/>
          <a:p>
            <a:fld id="{ACD12D91-5F71-FE4F-A594-B9667DC21877}" type="slidenum">
              <a:rPr lang="en-US" smtClean="0"/>
              <a:t>38</a:t>
            </a:fld>
            <a:endParaRPr lang="en-US"/>
          </a:p>
        </p:txBody>
      </p:sp>
      <p:pic>
        <p:nvPicPr>
          <p:cNvPr id="26" name="Content Placeholder 25" descr="A picture containing drawing&#10;&#10;Description automatically generated">
            <a:extLst>
              <a:ext uri="{FF2B5EF4-FFF2-40B4-BE49-F238E27FC236}">
                <a16:creationId xmlns:a16="http://schemas.microsoft.com/office/drawing/2014/main" id="{8CB73AB5-AE60-4E9A-A56A-ADA2B1B599AC}"/>
              </a:ext>
            </a:extLst>
          </p:cNvPr>
          <p:cNvPicPr>
            <a:picLocks noGrp="1"/>
          </p:cNvPicPr>
          <p:nvPr>
            <p:ph sz="half" idx="1"/>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4453" r="5833" b="2365"/>
          <a:stretch/>
        </p:blipFill>
        <p:spPr bwMode="auto">
          <a:xfrm>
            <a:off x="3850941" y="1634699"/>
            <a:ext cx="1230679" cy="1217353"/>
          </a:xfrm>
          <a:prstGeom prst="rect">
            <a:avLst/>
          </a:prstGeom>
          <a:ln>
            <a:noFill/>
          </a:ln>
          <a:extLst>
            <a:ext uri="{53640926-AAD7-44D8-BBD7-CCE9431645EC}">
              <a14:shadowObscured xmlns:a14="http://schemas.microsoft.com/office/drawing/2010/main"/>
            </a:ext>
          </a:extLst>
        </p:spPr>
      </p:pic>
      <p:pic>
        <p:nvPicPr>
          <p:cNvPr id="27" name="Picture 26" descr="A close up of a logo&#10;&#10;Description automatically generated">
            <a:extLst>
              <a:ext uri="{FF2B5EF4-FFF2-40B4-BE49-F238E27FC236}">
                <a16:creationId xmlns:a16="http://schemas.microsoft.com/office/drawing/2014/main" id="{B6B811C9-3895-458D-B332-B2000BFAEF78}"/>
              </a:ext>
            </a:extLst>
          </p:cNvPr>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l="9852" r="6398"/>
          <a:stretch/>
        </p:blipFill>
        <p:spPr bwMode="auto">
          <a:xfrm>
            <a:off x="3850525" y="3059268"/>
            <a:ext cx="1230678" cy="1217353"/>
          </a:xfrm>
          <a:prstGeom prst="rect">
            <a:avLst/>
          </a:prstGeom>
          <a:ln>
            <a:noFill/>
          </a:ln>
          <a:extLst>
            <a:ext uri="{53640926-AAD7-44D8-BBD7-CCE9431645EC}">
              <a14:shadowObscured xmlns:a14="http://schemas.microsoft.com/office/drawing/2010/main"/>
            </a:ext>
          </a:extLst>
        </p:spPr>
      </p:pic>
      <p:pic>
        <p:nvPicPr>
          <p:cNvPr id="28" name="Picture 27" descr="A picture containing drawing&#10;&#10;Description automatically generated">
            <a:extLst>
              <a:ext uri="{FF2B5EF4-FFF2-40B4-BE49-F238E27FC236}">
                <a16:creationId xmlns:a16="http://schemas.microsoft.com/office/drawing/2014/main" id="{0AFCF852-2979-4659-B3FA-70F4BC168E3E}"/>
              </a:ext>
            </a:extLst>
          </p:cNvPr>
          <p:cNvPicPr/>
          <p:nvPr/>
        </p:nvPicPr>
        <p:blipFill rotWithShape="1">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l="2534" t="1661" r="3001" b="2469"/>
          <a:stretch/>
        </p:blipFill>
        <p:spPr bwMode="auto">
          <a:xfrm>
            <a:off x="3850944" y="4603513"/>
            <a:ext cx="1230677" cy="1217353"/>
          </a:xfrm>
          <a:prstGeom prst="rect">
            <a:avLst/>
          </a:prstGeom>
          <a:ln>
            <a:noFill/>
          </a:ln>
          <a:extLst>
            <a:ext uri="{53640926-AAD7-44D8-BBD7-CCE9431645EC}">
              <a14:shadowObscured xmlns:a14="http://schemas.microsoft.com/office/drawing/2010/main"/>
            </a:ext>
          </a:extLst>
        </p:spPr>
      </p:pic>
      <p:sp>
        <p:nvSpPr>
          <p:cNvPr id="20" name="TextBox 19">
            <a:extLst>
              <a:ext uri="{FF2B5EF4-FFF2-40B4-BE49-F238E27FC236}">
                <a16:creationId xmlns:a16="http://schemas.microsoft.com/office/drawing/2014/main" id="{93CECC22-2064-49D1-B7D6-4251C9B85169}"/>
              </a:ext>
            </a:extLst>
          </p:cNvPr>
          <p:cNvSpPr txBox="1"/>
          <p:nvPr/>
        </p:nvSpPr>
        <p:spPr>
          <a:xfrm>
            <a:off x="5291635" y="2959582"/>
            <a:ext cx="6457824" cy="1551963"/>
          </a:xfrm>
          <a:prstGeom prst="rect">
            <a:avLst/>
          </a:prstGeom>
          <a:noFill/>
        </p:spPr>
        <p:txBody>
          <a:bodyPr wrap="square" rtlCol="0">
            <a:spAutoFit/>
          </a:bodyPr>
          <a:lstStyle/>
          <a:p>
            <a:r>
              <a:rPr lang="en-US" sz="1600" b="1"/>
              <a:t>Promote Connectedness and Improve Care Transitions</a:t>
            </a:r>
          </a:p>
          <a:p>
            <a:pPr marL="285750" lvl="0" indent="-285750">
              <a:lnSpc>
                <a:spcPct val="70000"/>
              </a:lnSpc>
              <a:spcBef>
                <a:spcPts val="1000"/>
              </a:spcBef>
              <a:buClr>
                <a:srgbClr val="0194D3"/>
              </a:buClr>
              <a:buFont typeface="Arial" panose="020B0604020202020204" pitchFamily="34" charset="0"/>
              <a:buChar char="•"/>
            </a:pPr>
            <a:r>
              <a:rPr lang="en-US" sz="1600">
                <a:solidFill>
                  <a:schemeClr val="tx1">
                    <a:lumMod val="85000"/>
                    <a:lumOff val="15000"/>
                  </a:schemeClr>
                </a:solidFill>
              </a:rPr>
              <a:t>Strengthen Access and Delivery of Suicide Care</a:t>
            </a:r>
          </a:p>
          <a:p>
            <a:pPr marL="285750" lvl="0" indent="-285750">
              <a:lnSpc>
                <a:spcPct val="70000"/>
              </a:lnSpc>
              <a:spcBef>
                <a:spcPts val="1000"/>
              </a:spcBef>
              <a:buClr>
                <a:srgbClr val="0194D3"/>
              </a:buClr>
              <a:buFont typeface="Arial" panose="020B0604020202020204" pitchFamily="34" charset="0"/>
              <a:buChar char="•"/>
            </a:pPr>
            <a:r>
              <a:rPr lang="en-US" sz="1600">
                <a:solidFill>
                  <a:schemeClr val="tx1">
                    <a:lumMod val="85000"/>
                    <a:lumOff val="15000"/>
                  </a:schemeClr>
                </a:solidFill>
              </a:rPr>
              <a:t>Promote Connectedness</a:t>
            </a:r>
          </a:p>
          <a:p>
            <a:pPr marL="285750" lvl="0" indent="-285750">
              <a:lnSpc>
                <a:spcPct val="70000"/>
              </a:lnSpc>
              <a:spcBef>
                <a:spcPts val="1000"/>
              </a:spcBef>
              <a:buClr>
                <a:srgbClr val="0194D3"/>
              </a:buClr>
              <a:buFont typeface="Arial" panose="020B0604020202020204" pitchFamily="34" charset="0"/>
              <a:buChar char="•"/>
            </a:pPr>
            <a:r>
              <a:rPr lang="en-US" sz="1600">
                <a:solidFill>
                  <a:schemeClr val="tx1">
                    <a:lumMod val="85000"/>
                    <a:lumOff val="15000"/>
                  </a:schemeClr>
                </a:solidFill>
              </a:rPr>
              <a:t>Teach Coping and Problem-Solving Skills</a:t>
            </a:r>
          </a:p>
          <a:p>
            <a:pPr marL="285750" lvl="0" indent="-285750">
              <a:lnSpc>
                <a:spcPct val="70000"/>
              </a:lnSpc>
              <a:spcBef>
                <a:spcPts val="1000"/>
              </a:spcBef>
              <a:buClr>
                <a:srgbClr val="0194D3"/>
              </a:buClr>
              <a:buFont typeface="Arial" panose="020B0604020202020204" pitchFamily="34" charset="0"/>
              <a:buChar char="•"/>
            </a:pPr>
            <a:r>
              <a:rPr lang="en-US" sz="1600">
                <a:solidFill>
                  <a:schemeClr val="tx1">
                    <a:lumMod val="85000"/>
                    <a:lumOff val="15000"/>
                  </a:schemeClr>
                </a:solidFill>
              </a:rPr>
              <a:t>Lessen Harms and Prevent Future Risk</a:t>
            </a:r>
          </a:p>
        </p:txBody>
      </p:sp>
      <p:sp>
        <p:nvSpPr>
          <p:cNvPr id="30" name="TextBox 29">
            <a:extLst>
              <a:ext uri="{FF2B5EF4-FFF2-40B4-BE49-F238E27FC236}">
                <a16:creationId xmlns:a16="http://schemas.microsoft.com/office/drawing/2014/main" id="{BA56FE8A-27DD-441C-8ECC-1E6E1A7EB8DE}"/>
              </a:ext>
            </a:extLst>
          </p:cNvPr>
          <p:cNvSpPr txBox="1"/>
          <p:nvPr/>
        </p:nvSpPr>
        <p:spPr>
          <a:xfrm>
            <a:off x="5291635" y="4668766"/>
            <a:ext cx="7093135" cy="950773"/>
          </a:xfrm>
          <a:prstGeom prst="rect">
            <a:avLst/>
          </a:prstGeom>
          <a:noFill/>
        </p:spPr>
        <p:txBody>
          <a:bodyPr wrap="square" rtlCol="0">
            <a:spAutoFit/>
          </a:bodyPr>
          <a:lstStyle/>
          <a:p>
            <a:r>
              <a:rPr lang="en-US" sz="1600" b="1"/>
              <a:t>Increase Lethal Means Safety and Safety Planning</a:t>
            </a:r>
          </a:p>
          <a:p>
            <a:pPr marL="285750" indent="-285750">
              <a:lnSpc>
                <a:spcPct val="70000"/>
              </a:lnSpc>
              <a:spcBef>
                <a:spcPts val="1000"/>
              </a:spcBef>
              <a:buClr>
                <a:srgbClr val="0194D3"/>
              </a:buClr>
              <a:buFont typeface="Arial" panose="020B0604020202020204" pitchFamily="34" charset="0"/>
              <a:buChar char="•"/>
            </a:pPr>
            <a:r>
              <a:rPr lang="en-US" sz="1600">
                <a:solidFill>
                  <a:schemeClr val="tx1">
                    <a:lumMod val="85000"/>
                    <a:lumOff val="15000"/>
                  </a:schemeClr>
                </a:solidFill>
              </a:rPr>
              <a:t>Strengthen Access and Delivery of Suicide Care</a:t>
            </a:r>
          </a:p>
          <a:p>
            <a:pPr marL="285750" indent="-285750">
              <a:lnSpc>
                <a:spcPct val="70000"/>
              </a:lnSpc>
              <a:spcBef>
                <a:spcPts val="1000"/>
              </a:spcBef>
              <a:buClr>
                <a:srgbClr val="0194D3"/>
              </a:buClr>
              <a:buFont typeface="Arial" panose="020B0604020202020204" pitchFamily="34" charset="0"/>
              <a:buChar char="•"/>
            </a:pPr>
            <a:r>
              <a:rPr lang="en-US" sz="1600">
                <a:solidFill>
                  <a:schemeClr val="tx1">
                    <a:lumMod val="85000"/>
                    <a:lumOff val="15000"/>
                  </a:schemeClr>
                </a:solidFill>
              </a:rPr>
              <a:t>Create Protective Environments</a:t>
            </a:r>
          </a:p>
        </p:txBody>
      </p:sp>
      <p:pic>
        <p:nvPicPr>
          <p:cNvPr id="2" name="Picture 1">
            <a:hlinkClick r:id="rId6"/>
            <a:extLst>
              <a:ext uri="{FF2B5EF4-FFF2-40B4-BE49-F238E27FC236}">
                <a16:creationId xmlns:a16="http://schemas.microsoft.com/office/drawing/2014/main" id="{2B15BEAC-BC93-41CD-B748-A8661BC4312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9263" y="2524239"/>
            <a:ext cx="1798011" cy="2295634"/>
          </a:xfrm>
          <a:prstGeom prst="rect">
            <a:avLst/>
          </a:prstGeom>
          <a:ln>
            <a:solidFill>
              <a:schemeClr val="tx1"/>
            </a:solidFill>
          </a:ln>
        </p:spPr>
      </p:pic>
      <p:cxnSp>
        <p:nvCxnSpPr>
          <p:cNvPr id="4" name="Straight Arrow Connector 3">
            <a:extLst>
              <a:ext uri="{FF2B5EF4-FFF2-40B4-BE49-F238E27FC236}">
                <a16:creationId xmlns:a16="http://schemas.microsoft.com/office/drawing/2014/main" id="{6A4DDEDD-291C-48EE-A263-9FEC669A7AEA}"/>
              </a:ext>
            </a:extLst>
          </p:cNvPr>
          <p:cNvCxnSpPr/>
          <p:nvPr/>
        </p:nvCxnSpPr>
        <p:spPr>
          <a:xfrm flipV="1">
            <a:off x="2281238" y="2622550"/>
            <a:ext cx="1746250" cy="881062"/>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1977A39-97DA-489E-B869-B30808BE8084}"/>
              </a:ext>
            </a:extLst>
          </p:cNvPr>
          <p:cNvCxnSpPr>
            <a:cxnSpLocks/>
          </p:cNvCxnSpPr>
          <p:nvPr/>
        </p:nvCxnSpPr>
        <p:spPr>
          <a:xfrm>
            <a:off x="2289175" y="3495677"/>
            <a:ext cx="1698624" cy="1317623"/>
          </a:xfrm>
          <a:prstGeom prst="straightConnector1">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36878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17B8B-7B3E-46FA-BDF1-3B26E565085F}"/>
              </a:ext>
            </a:extLst>
          </p:cNvPr>
          <p:cNvSpPr>
            <a:spLocks noGrp="1"/>
          </p:cNvSpPr>
          <p:nvPr>
            <p:ph type="title"/>
          </p:nvPr>
        </p:nvSpPr>
        <p:spPr>
          <a:xfrm>
            <a:off x="838200" y="648277"/>
            <a:ext cx="10515600" cy="680509"/>
          </a:xfrm>
        </p:spPr>
        <p:txBody>
          <a:bodyPr/>
          <a:lstStyle/>
          <a:p>
            <a:r>
              <a:rPr lang="en-US"/>
              <a:t>Community-Based Interventions</a:t>
            </a:r>
          </a:p>
        </p:txBody>
      </p:sp>
      <p:sp>
        <p:nvSpPr>
          <p:cNvPr id="10" name="Text Box 2">
            <a:extLst>
              <a:ext uri="{FF2B5EF4-FFF2-40B4-BE49-F238E27FC236}">
                <a16:creationId xmlns:a16="http://schemas.microsoft.com/office/drawing/2014/main" id="{DF0238BC-882A-4855-9C85-85AAD186C9D4}"/>
              </a:ext>
            </a:extLst>
          </p:cNvPr>
          <p:cNvSpPr txBox="1">
            <a:spLocks noGrp="1" noChangeArrowheads="1"/>
          </p:cNvSpPr>
          <p:nvPr>
            <p:ph sz="half" idx="2"/>
          </p:nvPr>
        </p:nvSpPr>
        <p:spPr bwMode="auto">
          <a:xfrm>
            <a:off x="6172200" y="1328786"/>
            <a:ext cx="5645140" cy="4690177"/>
          </a:xfrm>
          <a:prstGeom prst="rect">
            <a:avLst/>
          </a:prstGeom>
          <a:solidFill>
            <a:schemeClr val="accent1">
              <a:lumMod val="20000"/>
              <a:lumOff val="80000"/>
            </a:schemeClr>
          </a:solidFill>
          <a:ln w="9525">
            <a:noFill/>
            <a:miter lim="800000"/>
            <a:headEnd/>
            <a:tailEnd/>
          </a:ln>
        </p:spPr>
        <p:txBody>
          <a:bodyPr rot="0" vert="horz" wrap="square" lIns="91440" tIns="45720" rIns="91440" bIns="45720" anchor="t" anchorCtr="0">
            <a:noAutofit/>
          </a:bodyPr>
          <a:lstStyle/>
          <a:p>
            <a:pPr marL="0" marR="0" indent="0" algn="ctr">
              <a:lnSpc>
                <a:spcPct val="107000"/>
              </a:lnSpc>
              <a:spcBef>
                <a:spcPts val="0"/>
              </a:spcBef>
              <a:spcAft>
                <a:spcPts val="800"/>
              </a:spcAft>
              <a:buNone/>
            </a:pP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Community-Based Interventions for Suicide Prevention  (CBI-SP) serves as unifying model, from national to community levels, for all community-based efforts to end Veteran suicide.</a:t>
            </a:r>
            <a:endParaRPr lang="en-US" sz="2800" b="1"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Governor’s Challenge</a:t>
            </a:r>
            <a:r>
              <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is a collaboration with VA and SAMHSA where state policy makers partner with local leaders to implement a comprehensive suicide prevention plan.  </a:t>
            </a:r>
            <a:endParaRPr lang="en-US"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Together with Veterans</a:t>
            </a:r>
            <a:r>
              <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is focused on Veteran-to-Veteran coalition building and Veteran leadership development for suicide prevention.  </a:t>
            </a:r>
            <a:endParaRPr lang="en-US"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Community Engagement and Partnerships for Suicide Prevention (VISN Expansion)</a:t>
            </a:r>
            <a:r>
              <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is</a:t>
            </a:r>
            <a:r>
              <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focused on facilitating community coalition building for suicide prevention </a:t>
            </a:r>
            <a:endParaRPr lang="en-US" dirty="0">
              <a:effectLst/>
              <a:latin typeface="Calibri" panose="020F0502020204030204" pitchFamily="34" charset="0"/>
              <a:ea typeface="Calibri" panose="020F0502020204030204" pitchFamily="34" charset="0"/>
              <a:cs typeface="Arial" panose="020B0604020202020204" pitchFamily="34" charset="0"/>
            </a:endParaRPr>
          </a:p>
          <a:p>
            <a:pPr marL="0" marR="0" indent="0" algn="ctr">
              <a:lnSpc>
                <a:spcPct val="107000"/>
              </a:lnSpc>
              <a:spcBef>
                <a:spcPts val="0"/>
              </a:spcBef>
              <a:spcAft>
                <a:spcPts val="800"/>
              </a:spcAft>
              <a:buNone/>
            </a:pPr>
            <a:r>
              <a:rPr lang="en-US" sz="14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Outreach and Education provides SAVE, VHA facility partnerships, events, etc. through local Suicide Prevention Coordinators (SPCs) and does not change their critical role.</a:t>
            </a:r>
            <a:endParaRPr lang="en-US" i="1"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1BF05052-78E8-4A5A-99D1-297505C80329}"/>
              </a:ext>
            </a:extLst>
          </p:cNvPr>
          <p:cNvSpPr>
            <a:spLocks noGrp="1"/>
          </p:cNvSpPr>
          <p:nvPr>
            <p:ph type="sldNum" sz="quarter" idx="12"/>
          </p:nvPr>
        </p:nvSpPr>
        <p:spPr/>
        <p:txBody>
          <a:bodyPr/>
          <a:lstStyle/>
          <a:p>
            <a:fld id="{ACD12D91-5F71-FE4F-A594-B9667DC21877}" type="slidenum">
              <a:rPr lang="en-US" smtClean="0"/>
              <a:t>39</a:t>
            </a:fld>
            <a:endParaRPr lang="en-US"/>
          </a:p>
        </p:txBody>
      </p:sp>
      <p:sp>
        <p:nvSpPr>
          <p:cNvPr id="22" name="Text Box 2">
            <a:extLst>
              <a:ext uri="{FF2B5EF4-FFF2-40B4-BE49-F238E27FC236}">
                <a16:creationId xmlns:a16="http://schemas.microsoft.com/office/drawing/2014/main" id="{A41B7309-CC9C-452A-BF61-A86A28116CF7}"/>
              </a:ext>
            </a:extLst>
          </p:cNvPr>
          <p:cNvSpPr txBox="1">
            <a:spLocks noChangeArrowheads="1"/>
          </p:cNvSpPr>
          <p:nvPr/>
        </p:nvSpPr>
        <p:spPr bwMode="auto">
          <a:xfrm>
            <a:off x="2900970" y="4976423"/>
            <a:ext cx="1244940" cy="517888"/>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Arial" panose="020B0604020202020204" pitchFamily="34" charset="0"/>
              </a:rPr>
              <a:t>Outreach and Education</a:t>
            </a:r>
            <a:endParaRPr lang="en-US" sz="2800">
              <a:effectLst/>
              <a:latin typeface="Calibri" panose="020F0502020204030204" pitchFamily="34" charset="0"/>
              <a:ea typeface="Calibri" panose="020F0502020204030204" pitchFamily="34" charset="0"/>
              <a:cs typeface="Arial" panose="020B0604020202020204" pitchFamily="34" charset="0"/>
            </a:endParaRPr>
          </a:p>
        </p:txBody>
      </p:sp>
      <p:sp>
        <p:nvSpPr>
          <p:cNvPr id="24" name="Text Box 2">
            <a:extLst>
              <a:ext uri="{FF2B5EF4-FFF2-40B4-BE49-F238E27FC236}">
                <a16:creationId xmlns:a16="http://schemas.microsoft.com/office/drawing/2014/main" id="{E03F372F-6933-4FCA-83D0-8379EF105544}"/>
              </a:ext>
            </a:extLst>
          </p:cNvPr>
          <p:cNvSpPr txBox="1">
            <a:spLocks noChangeArrowheads="1"/>
          </p:cNvSpPr>
          <p:nvPr/>
        </p:nvSpPr>
        <p:spPr bwMode="auto">
          <a:xfrm>
            <a:off x="2466308" y="2400116"/>
            <a:ext cx="2063245" cy="67257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0"/>
              </a:spcAft>
            </a:pPr>
            <a:r>
              <a:rPr lang="en-US" sz="1600" b="1">
                <a:effectLst/>
                <a:latin typeface="Calibri" panose="020F0502020204030204" pitchFamily="34" charset="0"/>
                <a:ea typeface="Calibri" panose="020F0502020204030204" pitchFamily="34" charset="0"/>
                <a:cs typeface="Arial" panose="020B0604020202020204" pitchFamily="34" charset="0"/>
              </a:rPr>
              <a:t>State Level</a:t>
            </a:r>
            <a:endParaRPr lang="en-US" sz="2400">
              <a:effectLst/>
              <a:latin typeface="Calibri" panose="020F050202020403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Arial" panose="020B0604020202020204" pitchFamily="34" charset="0"/>
              </a:rPr>
              <a:t>Governor’s Challenge</a:t>
            </a:r>
            <a:endParaRPr lang="en-US" sz="2400">
              <a:effectLst/>
              <a:latin typeface="Calibri" panose="020F0502020204030204" pitchFamily="34" charset="0"/>
              <a:ea typeface="Calibri" panose="020F0502020204030204" pitchFamily="34" charset="0"/>
              <a:cs typeface="Arial" panose="020B0604020202020204" pitchFamily="34" charset="0"/>
            </a:endParaRPr>
          </a:p>
        </p:txBody>
      </p:sp>
      <p:sp>
        <p:nvSpPr>
          <p:cNvPr id="26" name="Text Box 2">
            <a:extLst>
              <a:ext uri="{FF2B5EF4-FFF2-40B4-BE49-F238E27FC236}">
                <a16:creationId xmlns:a16="http://schemas.microsoft.com/office/drawing/2014/main" id="{1EF1579D-02E1-4D9A-8A49-23F085ABF772}"/>
              </a:ext>
            </a:extLst>
          </p:cNvPr>
          <p:cNvSpPr txBox="1">
            <a:spLocks noChangeArrowheads="1"/>
          </p:cNvSpPr>
          <p:nvPr/>
        </p:nvSpPr>
        <p:spPr bwMode="auto">
          <a:xfrm>
            <a:off x="2073524" y="1530245"/>
            <a:ext cx="2940124" cy="714224"/>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0"/>
              </a:spcAft>
            </a:pPr>
            <a:r>
              <a:rPr lang="en-US" sz="1600" b="1" dirty="0">
                <a:effectLst/>
                <a:latin typeface="Calibri"/>
                <a:ea typeface="Calibri" panose="020F0502020204030204" pitchFamily="34" charset="0"/>
                <a:cs typeface="Arial"/>
              </a:rPr>
              <a:t>National Level</a:t>
            </a:r>
            <a:endParaRPr lang="en-US" sz="2400" dirty="0">
              <a:effectLst/>
              <a:latin typeface="Calibri"/>
              <a:ea typeface="Calibri" panose="020F0502020204030204" pitchFamily="34" charset="0"/>
              <a:cs typeface="Arial"/>
            </a:endParaRPr>
          </a:p>
          <a:p>
            <a:pPr algn="ctr">
              <a:lnSpc>
                <a:spcPct val="107000"/>
              </a:lnSpc>
            </a:pPr>
            <a:r>
              <a:rPr lang="en-US" sz="1200" dirty="0">
                <a:effectLst/>
                <a:latin typeface="Calibri"/>
                <a:ea typeface="Calibri" panose="020F0502020204030204" pitchFamily="34" charset="0"/>
                <a:cs typeface="Arial"/>
              </a:rPr>
              <a:t>National</a:t>
            </a:r>
            <a:r>
              <a:rPr lang="en-US" sz="1200" dirty="0">
                <a:latin typeface="Calibri"/>
                <a:ea typeface="Calibri" panose="020F0502020204030204" pitchFamily="34" charset="0"/>
                <a:cs typeface="Arial"/>
              </a:rPr>
              <a:t> VA</a:t>
            </a:r>
            <a:r>
              <a:rPr lang="en-US" sz="1200" dirty="0">
                <a:effectLst/>
                <a:latin typeface="Calibri"/>
                <a:ea typeface="Calibri" panose="020F0502020204030204" pitchFamily="34" charset="0"/>
                <a:cs typeface="Arial"/>
              </a:rPr>
              <a:t> Suicide Prevention Program</a:t>
            </a:r>
            <a:r>
              <a:rPr lang="en-US" sz="1200" dirty="0">
                <a:latin typeface="Calibri"/>
                <a:ea typeface="Calibri" panose="020F0502020204030204" pitchFamily="34" charset="0"/>
                <a:cs typeface="Arial"/>
              </a:rPr>
              <a:t> </a:t>
            </a:r>
            <a:endParaRPr lang="en-US" sz="2400" dirty="0">
              <a:latin typeface="Calibri"/>
              <a:ea typeface="Calibri" panose="020F0502020204030204" pitchFamily="34" charset="0"/>
              <a:cs typeface="Arial" panose="020B0604020202020204" pitchFamily="34" charset="0"/>
            </a:endParaRPr>
          </a:p>
        </p:txBody>
      </p:sp>
      <p:sp>
        <p:nvSpPr>
          <p:cNvPr id="29" name="Oval 28">
            <a:extLst>
              <a:ext uri="{FF2B5EF4-FFF2-40B4-BE49-F238E27FC236}">
                <a16:creationId xmlns:a16="http://schemas.microsoft.com/office/drawing/2014/main" id="{C47CD853-35FC-4CFB-A0EA-BB1B452BE581}"/>
              </a:ext>
            </a:extLst>
          </p:cNvPr>
          <p:cNvSpPr/>
          <p:nvPr/>
        </p:nvSpPr>
        <p:spPr>
          <a:xfrm>
            <a:off x="986263" y="1470025"/>
            <a:ext cx="5105632" cy="4555213"/>
          </a:xfrm>
          <a:prstGeom prst="ellipse">
            <a:avLst/>
          </a:prstGeom>
          <a:no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1" name="Oval 30">
            <a:extLst>
              <a:ext uri="{FF2B5EF4-FFF2-40B4-BE49-F238E27FC236}">
                <a16:creationId xmlns:a16="http://schemas.microsoft.com/office/drawing/2014/main" id="{3823E531-45DF-4E5E-A34E-A37D397029FF}"/>
              </a:ext>
            </a:extLst>
          </p:cNvPr>
          <p:cNvSpPr/>
          <p:nvPr/>
        </p:nvSpPr>
        <p:spPr>
          <a:xfrm>
            <a:off x="1449803" y="2266163"/>
            <a:ext cx="4171505" cy="3565011"/>
          </a:xfrm>
          <a:prstGeom prst="ellipse">
            <a:avLst/>
          </a:prstGeom>
          <a:no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3" name="Text Box 2">
            <a:extLst>
              <a:ext uri="{FF2B5EF4-FFF2-40B4-BE49-F238E27FC236}">
                <a16:creationId xmlns:a16="http://schemas.microsoft.com/office/drawing/2014/main" id="{4BB8BA92-C953-41F5-AB1F-14DAF9E34A4B}"/>
              </a:ext>
            </a:extLst>
          </p:cNvPr>
          <p:cNvSpPr txBox="1">
            <a:spLocks noChangeArrowheads="1"/>
          </p:cNvSpPr>
          <p:nvPr/>
        </p:nvSpPr>
        <p:spPr bwMode="auto">
          <a:xfrm>
            <a:off x="1851838" y="3104838"/>
            <a:ext cx="1290097" cy="1143542"/>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Arial" panose="020B0604020202020204" pitchFamily="34" charset="0"/>
              </a:rPr>
              <a:t>Community Engagement and Partnerships for Suicide </a:t>
            </a:r>
            <a:endParaRPr lang="en-US" sz="2800">
              <a:effectLst/>
              <a:latin typeface="Calibri" panose="020F050202020403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Arial" panose="020B0604020202020204" pitchFamily="34" charset="0"/>
              </a:rPr>
              <a:t>Prevention</a:t>
            </a:r>
            <a:endParaRPr lang="en-US" sz="2800">
              <a:effectLst/>
              <a:latin typeface="Calibri" panose="020F050202020403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Arial" panose="020B0604020202020204" pitchFamily="34" charset="0"/>
              </a:rPr>
              <a:t> </a:t>
            </a:r>
          </a:p>
        </p:txBody>
      </p:sp>
      <p:sp>
        <p:nvSpPr>
          <p:cNvPr id="34" name="Text Box 2">
            <a:extLst>
              <a:ext uri="{FF2B5EF4-FFF2-40B4-BE49-F238E27FC236}">
                <a16:creationId xmlns:a16="http://schemas.microsoft.com/office/drawing/2014/main" id="{6AA56AEC-51D8-4E25-8B9B-1994DA53C065}"/>
              </a:ext>
            </a:extLst>
          </p:cNvPr>
          <p:cNvSpPr txBox="1">
            <a:spLocks noChangeArrowheads="1"/>
          </p:cNvSpPr>
          <p:nvPr/>
        </p:nvSpPr>
        <p:spPr bwMode="auto">
          <a:xfrm>
            <a:off x="4012601" y="3478528"/>
            <a:ext cx="1315259" cy="84460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Arial" panose="020B0604020202020204" pitchFamily="34" charset="0"/>
              </a:rPr>
              <a:t>Together With Veterans</a:t>
            </a:r>
            <a:endParaRPr lang="en-US" sz="2800">
              <a:effectLst/>
              <a:latin typeface="Calibri" panose="020F0502020204030204" pitchFamily="34" charset="0"/>
              <a:ea typeface="Calibri" panose="020F0502020204030204" pitchFamily="34" charset="0"/>
              <a:cs typeface="Arial" panose="020B0604020202020204" pitchFamily="34" charset="0"/>
            </a:endParaRPr>
          </a:p>
        </p:txBody>
      </p:sp>
      <p:sp>
        <p:nvSpPr>
          <p:cNvPr id="35" name="Text Box 2">
            <a:extLst>
              <a:ext uri="{FF2B5EF4-FFF2-40B4-BE49-F238E27FC236}">
                <a16:creationId xmlns:a16="http://schemas.microsoft.com/office/drawing/2014/main" id="{6E02F925-5D38-4C4E-8B20-6F9E498922C1}"/>
              </a:ext>
            </a:extLst>
          </p:cNvPr>
          <p:cNvSpPr txBox="1">
            <a:spLocks noChangeArrowheads="1"/>
          </p:cNvSpPr>
          <p:nvPr/>
        </p:nvSpPr>
        <p:spPr bwMode="auto">
          <a:xfrm>
            <a:off x="2999452" y="3602633"/>
            <a:ext cx="1086945" cy="529583"/>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0"/>
              </a:spcAft>
            </a:pPr>
            <a:r>
              <a:rPr lang="en-US" sz="1200" b="1">
                <a:effectLst/>
                <a:latin typeface="Calibri" panose="020F0502020204030204" pitchFamily="34" charset="0"/>
                <a:ea typeface="Calibri" panose="020F0502020204030204" pitchFamily="34" charset="0"/>
                <a:cs typeface="Arial" panose="020B0604020202020204" pitchFamily="34" charset="0"/>
              </a:rPr>
              <a:t>Community</a:t>
            </a:r>
            <a:endParaRPr lang="en-US" sz="2400">
              <a:effectLst/>
              <a:latin typeface="Calibri" panose="020F050202020403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800"/>
              </a:spcAft>
            </a:pPr>
            <a:r>
              <a:rPr lang="en-US" sz="1200" b="1">
                <a:effectLst/>
                <a:latin typeface="Calibri" panose="020F0502020204030204" pitchFamily="34" charset="0"/>
                <a:ea typeface="Calibri" panose="020F0502020204030204" pitchFamily="34" charset="0"/>
                <a:cs typeface="Arial" panose="020B0604020202020204" pitchFamily="34" charset="0"/>
              </a:rPr>
              <a:t>Level</a:t>
            </a:r>
            <a:endParaRPr lang="en-US" sz="2400">
              <a:effectLst/>
              <a:latin typeface="Calibri" panose="020F050202020403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800"/>
              </a:spcAft>
            </a:pPr>
            <a:r>
              <a:rPr lang="en-US" sz="1400">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
        <p:nvSpPr>
          <p:cNvPr id="36" name="Oval 35">
            <a:extLst>
              <a:ext uri="{FF2B5EF4-FFF2-40B4-BE49-F238E27FC236}">
                <a16:creationId xmlns:a16="http://schemas.microsoft.com/office/drawing/2014/main" id="{3E4374A0-FC26-4923-9C05-93A836345B31}"/>
              </a:ext>
            </a:extLst>
          </p:cNvPr>
          <p:cNvSpPr/>
          <p:nvPr/>
        </p:nvSpPr>
        <p:spPr>
          <a:xfrm>
            <a:off x="1746908" y="2887734"/>
            <a:ext cx="2442630" cy="2037528"/>
          </a:xfrm>
          <a:prstGeom prst="ellipse">
            <a:avLst/>
          </a:prstGeom>
          <a:no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7" name="Oval 36">
            <a:extLst>
              <a:ext uri="{FF2B5EF4-FFF2-40B4-BE49-F238E27FC236}">
                <a16:creationId xmlns:a16="http://schemas.microsoft.com/office/drawing/2014/main" id="{AC6440E9-5DF2-4AE7-A336-FC197C51F875}"/>
              </a:ext>
            </a:extLst>
          </p:cNvPr>
          <p:cNvSpPr/>
          <p:nvPr/>
        </p:nvSpPr>
        <p:spPr>
          <a:xfrm>
            <a:off x="2987773" y="2928926"/>
            <a:ext cx="2312533" cy="2037528"/>
          </a:xfrm>
          <a:prstGeom prst="ellipse">
            <a:avLst/>
          </a:prstGeom>
          <a:no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8" name="Oval 37">
            <a:extLst>
              <a:ext uri="{FF2B5EF4-FFF2-40B4-BE49-F238E27FC236}">
                <a16:creationId xmlns:a16="http://schemas.microsoft.com/office/drawing/2014/main" id="{58EA0DA7-23DC-4D23-9FF3-E0ED0E03BFD8}"/>
              </a:ext>
            </a:extLst>
          </p:cNvPr>
          <p:cNvSpPr/>
          <p:nvPr/>
        </p:nvSpPr>
        <p:spPr>
          <a:xfrm>
            <a:off x="2386659" y="3848245"/>
            <a:ext cx="2312533" cy="1906021"/>
          </a:xfrm>
          <a:prstGeom prst="ellipse">
            <a:avLst/>
          </a:prstGeom>
          <a:no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3683625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FBEA92-9D95-4274-997F-D6578F9C59B8}"/>
              </a:ext>
            </a:extLst>
          </p:cNvPr>
          <p:cNvSpPr>
            <a:spLocks noGrp="1"/>
          </p:cNvSpPr>
          <p:nvPr>
            <p:ph type="sldNum" sz="quarter" idx="12"/>
          </p:nvPr>
        </p:nvSpPr>
        <p:spPr/>
        <p:txBody>
          <a:bodyPr/>
          <a:lstStyle/>
          <a:p>
            <a:fld id="{ACD12D91-5F71-FE4F-A594-B9667DC21877}" type="slidenum">
              <a:rPr lang="en-US" smtClean="0"/>
              <a:t>4</a:t>
            </a:fld>
            <a:endParaRPr lang="en-US"/>
          </a:p>
        </p:txBody>
      </p:sp>
      <p:pic>
        <p:nvPicPr>
          <p:cNvPr id="3" name="Online Media 2" title="Boil :60 | Veterans Crisis Prevention">
            <a:hlinkClick r:id="" action="ppaction://media"/>
            <a:extLst>
              <a:ext uri="{FF2B5EF4-FFF2-40B4-BE49-F238E27FC236}">
                <a16:creationId xmlns:a16="http://schemas.microsoft.com/office/drawing/2014/main" id="{5A9D3CDE-83E1-4EF6-8397-518C25BBD2CD}"/>
              </a:ext>
            </a:extLst>
          </p:cNvPr>
          <p:cNvPicPr>
            <a:picLocks noRot="1" noChangeAspect="1"/>
          </p:cNvPicPr>
          <p:nvPr>
            <a:videoFile r:link="rId1"/>
          </p:nvPr>
        </p:nvPicPr>
        <p:blipFill>
          <a:blip r:embed="rId3"/>
          <a:stretch>
            <a:fillRect/>
          </a:stretch>
        </p:blipFill>
        <p:spPr>
          <a:xfrm>
            <a:off x="1801906" y="820271"/>
            <a:ext cx="8036898" cy="473336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189834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BF05052-78E8-4A5A-99D1-297505C80329}"/>
              </a:ext>
            </a:extLst>
          </p:cNvPr>
          <p:cNvSpPr>
            <a:spLocks noGrp="1"/>
          </p:cNvSpPr>
          <p:nvPr>
            <p:ph type="sldNum" sz="quarter" idx="12"/>
          </p:nvPr>
        </p:nvSpPr>
        <p:spPr/>
        <p:txBody>
          <a:bodyPr/>
          <a:lstStyle/>
          <a:p>
            <a:fld id="{ACD12D91-5F71-FE4F-A594-B9667DC21877}" type="slidenum">
              <a:rPr lang="en-US" smtClean="0"/>
              <a:t>40</a:t>
            </a:fld>
            <a:endParaRPr lang="en-US"/>
          </a:p>
        </p:txBody>
      </p:sp>
      <p:sp>
        <p:nvSpPr>
          <p:cNvPr id="8" name="Content Placeholder 7">
            <a:extLst>
              <a:ext uri="{FF2B5EF4-FFF2-40B4-BE49-F238E27FC236}">
                <a16:creationId xmlns:a16="http://schemas.microsoft.com/office/drawing/2014/main" id="{991E9102-FBF0-4D61-9F00-7FE0DFF8B2DE}"/>
              </a:ext>
            </a:extLst>
          </p:cNvPr>
          <p:cNvSpPr>
            <a:spLocks noGrp="1"/>
          </p:cNvSpPr>
          <p:nvPr>
            <p:ph sz="half" idx="1"/>
          </p:nvPr>
        </p:nvSpPr>
        <p:spPr>
          <a:xfrm>
            <a:off x="316090" y="685135"/>
            <a:ext cx="11465488" cy="5515022"/>
          </a:xfrm>
          <a:noFill/>
        </p:spPr>
        <p:txBody>
          <a:bodyPr vert="horz" lIns="91440" tIns="45720" rIns="91440" bIns="45720" rtlCol="0" anchor="t">
            <a:noAutofit/>
          </a:bodyPr>
          <a:lstStyle/>
          <a:p>
            <a:pPr marL="0" indent="0">
              <a:spcAft>
                <a:spcPts val="1400"/>
              </a:spcAft>
              <a:buNone/>
            </a:pPr>
            <a:r>
              <a:rPr lang="en-US" b="1">
                <a:ea typeface="+mn-lt"/>
                <a:cs typeface="+mn-lt"/>
              </a:rPr>
              <a:t>Community-Based Interventions for Suicide Prevention (CBI-SP) serves as a unifying model, from national to community levels for all community-based efforts to end Veteran suicide.</a:t>
            </a:r>
            <a:r>
              <a:rPr lang="en-US">
                <a:ea typeface="+mn-lt"/>
                <a:cs typeface="+mn-lt"/>
              </a:rPr>
              <a:t> </a:t>
            </a:r>
            <a:endParaRPr lang="en-US">
              <a:cs typeface="Calibri" panose="020F0502020204030204"/>
            </a:endParaRPr>
          </a:p>
          <a:p>
            <a:pPr marL="571500">
              <a:spcAft>
                <a:spcPts val="1400"/>
              </a:spcAft>
            </a:pPr>
            <a:r>
              <a:rPr lang="en-US" b="1">
                <a:ea typeface="+mn-lt"/>
                <a:cs typeface="+mn-lt"/>
              </a:rPr>
              <a:t>Governor’s Challenge</a:t>
            </a:r>
            <a:r>
              <a:rPr lang="en-US">
                <a:ea typeface="+mn-lt"/>
                <a:cs typeface="+mn-lt"/>
              </a:rPr>
              <a:t> is a collaboration with the VA and SAMHSA where state policy makers partner with local leaders to implement a comprehensive prevention plan.  This partnership involves forming an interagency team to develop a strategic action plan that addresses Veteran suicide at the state level that includes community, municipal, military and other stakeholders.  </a:t>
            </a:r>
            <a:endParaRPr lang="en-US">
              <a:cs typeface="Calibri" panose="020F0502020204030204"/>
            </a:endParaRPr>
          </a:p>
          <a:p>
            <a:pPr marL="571500">
              <a:spcAft>
                <a:spcPts val="1400"/>
              </a:spcAft>
            </a:pPr>
            <a:r>
              <a:rPr lang="en-US" b="1">
                <a:ea typeface="+mn-lt"/>
                <a:cs typeface="+mn-lt"/>
              </a:rPr>
              <a:t>Together with Veterans</a:t>
            </a:r>
            <a:r>
              <a:rPr lang="en-US">
                <a:ea typeface="+mn-lt"/>
                <a:cs typeface="+mn-lt"/>
              </a:rPr>
              <a:t> (TWV) is a collaborative, evidence-informed and community centered program that enlists rural Veterans to act as change agents by providing training and support to their peers and local partners. This program is focused on Veteran-to-Veteran coalition building and Veteran leadership development for suicide prevention.  </a:t>
            </a:r>
            <a:endParaRPr lang="en-US" b="1">
              <a:ea typeface="+mn-lt"/>
              <a:cs typeface="+mn-lt"/>
            </a:endParaRPr>
          </a:p>
          <a:p>
            <a:pPr marL="571500">
              <a:spcAft>
                <a:spcPts val="1400"/>
              </a:spcAft>
            </a:pPr>
            <a:r>
              <a:rPr lang="en-US" b="1">
                <a:ea typeface="+mn-lt"/>
                <a:cs typeface="+mn-lt"/>
              </a:rPr>
              <a:t>Community Engagement</a:t>
            </a:r>
            <a:r>
              <a:rPr lang="en-US">
                <a:ea typeface="+mn-lt"/>
                <a:cs typeface="+mn-lt"/>
              </a:rPr>
              <a:t> </a:t>
            </a:r>
            <a:r>
              <a:rPr lang="en-US" b="1">
                <a:ea typeface="+mn-lt"/>
                <a:cs typeface="+mn-lt"/>
              </a:rPr>
              <a:t>and Partnership for Suicide Prevention</a:t>
            </a:r>
            <a:r>
              <a:rPr lang="en-US">
                <a:ea typeface="+mn-lt"/>
                <a:cs typeface="+mn-lt"/>
              </a:rPr>
              <a:t> is focused on community coalition-building and enhanced capacity for outreach and education. </a:t>
            </a:r>
            <a:endParaRPr lang="en-US" i="1">
              <a:ea typeface="+mn-lt"/>
              <a:cs typeface="+mn-lt"/>
            </a:endParaRPr>
          </a:p>
          <a:p>
            <a:pPr marL="0" indent="0">
              <a:buNone/>
            </a:pPr>
            <a:r>
              <a:rPr lang="en-US" i="1">
                <a:ea typeface="+mn-lt"/>
                <a:cs typeface="+mn-lt"/>
              </a:rPr>
              <a:t>*While the local Suicide Prevention Coordinators provide outreach and education, the Community Engagement and Partnership Coordinators focus on community engagement and coalition building.</a:t>
            </a:r>
            <a:r>
              <a:rPr lang="en-US">
                <a:ea typeface="+mn-lt"/>
                <a:cs typeface="+mn-lt"/>
              </a:rPr>
              <a:t> </a:t>
            </a:r>
            <a:endParaRPr lang="en-US"/>
          </a:p>
        </p:txBody>
      </p:sp>
    </p:spTree>
    <p:extLst>
      <p:ext uri="{BB962C8B-B14F-4D97-AF65-F5344CB8AC3E}">
        <p14:creationId xmlns:p14="http://schemas.microsoft.com/office/powerpoint/2010/main" val="22635803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DD9C84-EF0B-4681-AC8C-1AFAEF05495E}"/>
              </a:ext>
            </a:extLst>
          </p:cNvPr>
          <p:cNvSpPr>
            <a:spLocks noGrp="1"/>
          </p:cNvSpPr>
          <p:nvPr>
            <p:ph idx="1"/>
          </p:nvPr>
        </p:nvSpPr>
        <p:spPr/>
        <p:txBody>
          <a:bodyPr vert="horz" lIns="91440" tIns="45720" rIns="91440" bIns="45720" rtlCol="0" anchor="t">
            <a:normAutofit/>
          </a:bodyPr>
          <a:lstStyle/>
          <a:p>
            <a:pPr fontAlgn="base"/>
            <a:r>
              <a:rPr lang="en-US"/>
              <a:t>Together with Veterans (TWV) is funded by the Office of Rural Health and enlists rural Veterans and their local partners to join forces to reduce Veteran suicide in their community.  ​</a:t>
            </a:r>
          </a:p>
          <a:p>
            <a:pPr fontAlgn="base"/>
            <a:r>
              <a:rPr lang="en-US"/>
              <a:t>TWV is Veteran-driven, collaborative, evidence-informed, and community-centered.  ​</a:t>
            </a:r>
          </a:p>
          <a:p>
            <a:pPr fontAlgn="base"/>
            <a:r>
              <a:rPr lang="en-US"/>
              <a:t>TWV provides training and support for rural Veterans to become leaders of change in their communities and supports Veterans, as well as their community partners in implementing best practices for suicide prevention. ​</a:t>
            </a:r>
          </a:p>
          <a:p>
            <a:pPr fontAlgn="base"/>
            <a:r>
              <a:rPr lang="en-US"/>
              <a:t>TWV is currently being implemented in over a dozen communities.</a:t>
            </a:r>
          </a:p>
          <a:p>
            <a:pPr lvl="1" fontAlgn="base"/>
            <a:r>
              <a:rPr lang="en-US"/>
              <a:t>2 graduated sites are operating independently, with additional sites graduating this year.</a:t>
            </a:r>
          </a:p>
          <a:p>
            <a:pPr fontAlgn="base"/>
            <a:r>
              <a:rPr lang="en-US"/>
              <a:t>14 more sites are planned to be launched over the next year.</a:t>
            </a:r>
            <a:endParaRPr lang="en-US">
              <a:cs typeface="Calibri"/>
            </a:endParaRPr>
          </a:p>
          <a:p>
            <a:pPr lvl="1"/>
            <a:endParaRPr lang="en-US">
              <a:cs typeface="Calibri"/>
            </a:endParaRPr>
          </a:p>
        </p:txBody>
      </p:sp>
      <p:sp>
        <p:nvSpPr>
          <p:cNvPr id="3" name="Title 2">
            <a:extLst>
              <a:ext uri="{FF2B5EF4-FFF2-40B4-BE49-F238E27FC236}">
                <a16:creationId xmlns:a16="http://schemas.microsoft.com/office/drawing/2014/main" id="{E4D0EAE2-04FE-4791-B319-C36300C12E3E}"/>
              </a:ext>
            </a:extLst>
          </p:cNvPr>
          <p:cNvSpPr>
            <a:spLocks noGrp="1"/>
          </p:cNvSpPr>
          <p:nvPr>
            <p:ph type="title"/>
          </p:nvPr>
        </p:nvSpPr>
        <p:spPr/>
        <p:txBody>
          <a:bodyPr/>
          <a:lstStyle/>
          <a:p>
            <a:r>
              <a:rPr lang="en-US"/>
              <a:t>Together with Veterans</a:t>
            </a:r>
          </a:p>
        </p:txBody>
      </p:sp>
    </p:spTree>
    <p:extLst>
      <p:ext uri="{BB962C8B-B14F-4D97-AF65-F5344CB8AC3E}">
        <p14:creationId xmlns:p14="http://schemas.microsoft.com/office/powerpoint/2010/main" val="482924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ADAB42-5B36-40E2-A423-706D25A8B0E9}"/>
              </a:ext>
            </a:extLst>
          </p:cNvPr>
          <p:cNvSpPr>
            <a:spLocks noGrp="1"/>
          </p:cNvSpPr>
          <p:nvPr>
            <p:ph type="title"/>
          </p:nvPr>
        </p:nvSpPr>
        <p:spPr>
          <a:xfrm>
            <a:off x="620554" y="3015412"/>
            <a:ext cx="8715554" cy="1712686"/>
          </a:xfrm>
        </p:spPr>
        <p:txBody>
          <a:bodyPr>
            <a:normAutofit/>
          </a:bodyPr>
          <a:lstStyle/>
          <a:p>
            <a:r>
              <a:rPr lang="en-US">
                <a:ea typeface="+mn-lt"/>
                <a:cs typeface="+mn-lt"/>
              </a:rPr>
              <a:t>Community Engagement and</a:t>
            </a:r>
            <a:br>
              <a:rPr lang="en-US">
                <a:ea typeface="+mn-lt"/>
                <a:cs typeface="+mn-lt"/>
              </a:rPr>
            </a:br>
            <a:r>
              <a:rPr lang="en-US">
                <a:ea typeface="+mn-lt"/>
                <a:cs typeface="+mn-lt"/>
              </a:rPr>
              <a:t>Partnerships Program</a:t>
            </a:r>
            <a:endParaRPr lang="en-US"/>
          </a:p>
        </p:txBody>
      </p:sp>
      <p:sp>
        <p:nvSpPr>
          <p:cNvPr id="3" name="Slide Number Placeholder 2">
            <a:extLst>
              <a:ext uri="{FF2B5EF4-FFF2-40B4-BE49-F238E27FC236}">
                <a16:creationId xmlns:a16="http://schemas.microsoft.com/office/drawing/2014/main" id="{18AADA0B-67AD-4B68-BC3C-CB8CF603F801}"/>
              </a:ext>
            </a:extLst>
          </p:cNvPr>
          <p:cNvSpPr>
            <a:spLocks noGrp="1"/>
          </p:cNvSpPr>
          <p:nvPr>
            <p:ph type="sldNum" sz="quarter" idx="12"/>
          </p:nvPr>
        </p:nvSpPr>
        <p:spPr/>
        <p:txBody>
          <a:bodyPr/>
          <a:lstStyle/>
          <a:p>
            <a:fld id="{ACD12D91-5F71-FE4F-A594-B9667DC21877}" type="slidenum">
              <a:rPr lang="en-US" smtClean="0"/>
              <a:t>42</a:t>
            </a:fld>
            <a:endParaRPr lang="en-US"/>
          </a:p>
        </p:txBody>
      </p:sp>
    </p:spTree>
    <p:extLst>
      <p:ext uri="{BB962C8B-B14F-4D97-AF65-F5344CB8AC3E}">
        <p14:creationId xmlns:p14="http://schemas.microsoft.com/office/powerpoint/2010/main" val="17402760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534B8C1-F621-4983-903E-B34C8F6A4380}"/>
              </a:ext>
            </a:extLst>
          </p:cNvPr>
          <p:cNvSpPr>
            <a:spLocks noGrp="1"/>
          </p:cNvSpPr>
          <p:nvPr>
            <p:ph type="title"/>
          </p:nvPr>
        </p:nvSpPr>
        <p:spPr>
          <a:xfrm>
            <a:off x="221749" y="236306"/>
            <a:ext cx="11593532" cy="1053408"/>
          </a:xfrm>
        </p:spPr>
        <p:txBody>
          <a:bodyPr/>
          <a:lstStyle/>
          <a:p>
            <a:pPr algn="ctr"/>
            <a:r>
              <a:rPr lang="en-US"/>
              <a:t>Suicide Prevention Team Integration and Coordination</a:t>
            </a:r>
          </a:p>
        </p:txBody>
      </p:sp>
      <p:sp>
        <p:nvSpPr>
          <p:cNvPr id="4" name="Slide Number Placeholder 3">
            <a:extLst>
              <a:ext uri="{FF2B5EF4-FFF2-40B4-BE49-F238E27FC236}">
                <a16:creationId xmlns:a16="http://schemas.microsoft.com/office/drawing/2014/main" id="{2CE24F37-A38F-4755-B390-98D31F691C2F}"/>
              </a:ext>
            </a:extLst>
          </p:cNvPr>
          <p:cNvSpPr>
            <a:spLocks noGrp="1"/>
          </p:cNvSpPr>
          <p:nvPr>
            <p:ph type="sldNum" sz="quarter" idx="12"/>
          </p:nvPr>
        </p:nvSpPr>
        <p:spPr>
          <a:xfrm>
            <a:off x="4724400" y="6356351"/>
            <a:ext cx="2743200" cy="365125"/>
          </a:xfrm>
        </p:spPr>
        <p:txBody>
          <a:bodyPr/>
          <a:lstStyle/>
          <a:p>
            <a:fld id="{ACD12D91-5F71-FE4F-A594-B9667DC21877}" type="slidenum">
              <a:rPr lang="en-US" dirty="0" smtClean="0"/>
              <a:t>43</a:t>
            </a:fld>
            <a:endParaRPr lang="en-US"/>
          </a:p>
        </p:txBody>
      </p:sp>
      <p:graphicFrame>
        <p:nvGraphicFramePr>
          <p:cNvPr id="10" name="Content Placeholder 9">
            <a:extLst>
              <a:ext uri="{FF2B5EF4-FFF2-40B4-BE49-F238E27FC236}">
                <a16:creationId xmlns:a16="http://schemas.microsoft.com/office/drawing/2014/main" id="{9E76FB9F-5691-4C70-9E8C-00DCEB35F6DC}"/>
              </a:ext>
            </a:extLst>
          </p:cNvPr>
          <p:cNvGraphicFramePr>
            <a:graphicFrameLocks noGrp="1"/>
          </p:cNvGraphicFramePr>
          <p:nvPr>
            <p:ph sz="half" idx="1"/>
            <p:extLst>
              <p:ext uri="{D42A27DB-BD31-4B8C-83A1-F6EECF244321}">
                <p14:modId xmlns:p14="http://schemas.microsoft.com/office/powerpoint/2010/main" val="678180369"/>
              </p:ext>
            </p:extLst>
          </p:nvPr>
        </p:nvGraphicFramePr>
        <p:xfrm>
          <a:off x="376719" y="1033368"/>
          <a:ext cx="11748502" cy="40247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71ABE4DC-0F4C-46D9-AE6F-C42B92947869}"/>
              </a:ext>
            </a:extLst>
          </p:cNvPr>
          <p:cNvSpPr txBox="1"/>
          <p:nvPr/>
        </p:nvSpPr>
        <p:spPr>
          <a:xfrm>
            <a:off x="296237" y="5545111"/>
            <a:ext cx="11599524" cy="646331"/>
          </a:xfrm>
          <a:prstGeom prst="rect">
            <a:avLst/>
          </a:prstGeom>
          <a:noFill/>
        </p:spPr>
        <p:txBody>
          <a:bodyPr wrap="square" rtlCol="0">
            <a:spAutoFit/>
          </a:bodyPr>
          <a:lstStyle/>
          <a:p>
            <a:pPr algn="ctr"/>
            <a:r>
              <a:rPr lang="en-US" b="1"/>
              <a:t>Both SPCs and CEPCs work together to fully implement the public health approach combining community and clinical interventions to reach all Veterans across the universal, selective and indicated populations. </a:t>
            </a:r>
          </a:p>
        </p:txBody>
      </p:sp>
      <p:sp>
        <p:nvSpPr>
          <p:cNvPr id="13" name="Arrow: Left-Right 12">
            <a:extLst>
              <a:ext uri="{FF2B5EF4-FFF2-40B4-BE49-F238E27FC236}">
                <a16:creationId xmlns:a16="http://schemas.microsoft.com/office/drawing/2014/main" id="{0C9424ED-8990-4395-9236-546689A6CF35}"/>
              </a:ext>
            </a:extLst>
          </p:cNvPr>
          <p:cNvSpPr/>
          <p:nvPr/>
        </p:nvSpPr>
        <p:spPr>
          <a:xfrm>
            <a:off x="221749" y="5058116"/>
            <a:ext cx="11748502" cy="654819"/>
          </a:xfrm>
          <a:prstGeom prst="leftRightArrow">
            <a:avLst/>
          </a:prstGeom>
          <a:gradFill>
            <a:gsLst>
              <a:gs pos="0">
                <a:srgbClr val="0070C0"/>
              </a:gs>
              <a:gs pos="0">
                <a:schemeClr val="accent1">
                  <a:tint val="60000"/>
                  <a:hueOff val="0"/>
                  <a:satOff val="0"/>
                  <a:lumOff val="0"/>
                  <a:alphaOff val="0"/>
                  <a:satMod val="110000"/>
                  <a:lumMod val="100000"/>
                  <a:shade val="100000"/>
                </a:schemeClr>
              </a:gs>
              <a:gs pos="0">
                <a:schemeClr val="accent1"/>
              </a:gs>
            </a:gsLst>
          </a:gradFill>
        </p:spPr>
        <p:style>
          <a:lnRef idx="0">
            <a:schemeClr val="lt1">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dk1">
              <a:hueOff val="0"/>
              <a:satOff val="0"/>
              <a:lumOff val="0"/>
              <a:alphaOff val="0"/>
            </a:schemeClr>
          </a:fontRef>
        </p:style>
      </p:sp>
      <p:sp>
        <p:nvSpPr>
          <p:cNvPr id="14" name="Plus Sign 13">
            <a:extLst>
              <a:ext uri="{FF2B5EF4-FFF2-40B4-BE49-F238E27FC236}">
                <a16:creationId xmlns:a16="http://schemas.microsoft.com/office/drawing/2014/main" id="{31244B1A-BCF4-404D-9212-4EC50DD12B16}"/>
              </a:ext>
            </a:extLst>
          </p:cNvPr>
          <p:cNvSpPr/>
          <p:nvPr/>
        </p:nvSpPr>
        <p:spPr>
          <a:xfrm>
            <a:off x="5855708" y="2952261"/>
            <a:ext cx="647272" cy="654819"/>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19388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43208E3-C990-4AAF-BF6A-A434C1B8A886}"/>
              </a:ext>
            </a:extLst>
          </p:cNvPr>
          <p:cNvSpPr>
            <a:spLocks noGrp="1"/>
          </p:cNvSpPr>
          <p:nvPr>
            <p:ph type="title"/>
          </p:nvPr>
        </p:nvSpPr>
        <p:spPr>
          <a:xfrm>
            <a:off x="172489" y="308962"/>
            <a:ext cx="11597640" cy="1051256"/>
          </a:xfrm>
        </p:spPr>
        <p:txBody>
          <a:bodyPr>
            <a:normAutofit/>
          </a:bodyPr>
          <a:lstStyle/>
          <a:p>
            <a:pPr algn="ctr"/>
            <a:r>
              <a:rPr lang="en-US" sz="3000"/>
              <a:t>Community Engagement and Partnership Coordinator (CEPC) Overview</a:t>
            </a:r>
          </a:p>
        </p:txBody>
      </p:sp>
      <p:pic>
        <p:nvPicPr>
          <p:cNvPr id="4" name="Picture 5">
            <a:extLst>
              <a:ext uri="{FF2B5EF4-FFF2-40B4-BE49-F238E27FC236}">
                <a16:creationId xmlns:a16="http://schemas.microsoft.com/office/drawing/2014/main" id="{35A3470F-EDC4-432D-8EEF-0A833C7C69F8}"/>
              </a:ext>
            </a:extLst>
          </p:cNvPr>
          <p:cNvPicPr>
            <a:picLocks noGrp="1" noChangeAspect="1"/>
          </p:cNvPicPr>
          <p:nvPr>
            <p:ph idx="1"/>
          </p:nvPr>
        </p:nvPicPr>
        <p:blipFill>
          <a:blip r:embed="rId3"/>
          <a:stretch>
            <a:fillRect/>
          </a:stretch>
        </p:blipFill>
        <p:spPr>
          <a:xfrm>
            <a:off x="995796" y="3722975"/>
            <a:ext cx="2238375" cy="2209800"/>
          </a:xfrm>
        </p:spPr>
      </p:pic>
      <p:sp>
        <p:nvSpPr>
          <p:cNvPr id="5" name="Slide Number Placeholder 4">
            <a:extLst>
              <a:ext uri="{FF2B5EF4-FFF2-40B4-BE49-F238E27FC236}">
                <a16:creationId xmlns:a16="http://schemas.microsoft.com/office/drawing/2014/main" id="{115C02F4-854D-4634-A6DC-CD5F6FB7FE95}"/>
              </a:ext>
            </a:extLst>
          </p:cNvPr>
          <p:cNvSpPr>
            <a:spLocks noGrp="1"/>
          </p:cNvSpPr>
          <p:nvPr>
            <p:ph type="sldNum" sz="quarter" idx="12"/>
          </p:nvPr>
        </p:nvSpPr>
        <p:spPr/>
        <p:txBody>
          <a:bodyPr/>
          <a:lstStyle/>
          <a:p>
            <a:fld id="{ACD12D91-5F71-FE4F-A594-B9667DC21877}" type="slidenum">
              <a:rPr lang="en-US" smtClean="0"/>
              <a:t>44</a:t>
            </a:fld>
            <a:endParaRPr lang="en-US"/>
          </a:p>
        </p:txBody>
      </p:sp>
      <p:pic>
        <p:nvPicPr>
          <p:cNvPr id="12" name="Picture 12">
            <a:extLst>
              <a:ext uri="{FF2B5EF4-FFF2-40B4-BE49-F238E27FC236}">
                <a16:creationId xmlns:a16="http://schemas.microsoft.com/office/drawing/2014/main" id="{D1A97B9B-C838-4BAF-AA63-80A760C73F6F}"/>
              </a:ext>
            </a:extLst>
          </p:cNvPr>
          <p:cNvPicPr>
            <a:picLocks noChangeAspect="1"/>
          </p:cNvPicPr>
          <p:nvPr/>
        </p:nvPicPr>
        <p:blipFill>
          <a:blip r:embed="rId4"/>
          <a:stretch>
            <a:fillRect/>
          </a:stretch>
        </p:blipFill>
        <p:spPr>
          <a:xfrm>
            <a:off x="8708447" y="1219200"/>
            <a:ext cx="2228850" cy="2209800"/>
          </a:xfrm>
          <a:prstGeom prst="rect">
            <a:avLst/>
          </a:prstGeom>
        </p:spPr>
      </p:pic>
      <p:pic>
        <p:nvPicPr>
          <p:cNvPr id="13" name="Picture 13">
            <a:extLst>
              <a:ext uri="{FF2B5EF4-FFF2-40B4-BE49-F238E27FC236}">
                <a16:creationId xmlns:a16="http://schemas.microsoft.com/office/drawing/2014/main" id="{888621C2-F35A-49AE-883F-622578402C10}"/>
              </a:ext>
            </a:extLst>
          </p:cNvPr>
          <p:cNvPicPr>
            <a:picLocks noChangeAspect="1"/>
          </p:cNvPicPr>
          <p:nvPr/>
        </p:nvPicPr>
        <p:blipFill>
          <a:blip r:embed="rId5"/>
          <a:stretch>
            <a:fillRect/>
          </a:stretch>
        </p:blipFill>
        <p:spPr>
          <a:xfrm>
            <a:off x="4856884" y="1278605"/>
            <a:ext cx="2228850" cy="2209800"/>
          </a:xfrm>
          <a:prstGeom prst="rect">
            <a:avLst/>
          </a:prstGeom>
        </p:spPr>
      </p:pic>
      <p:pic>
        <p:nvPicPr>
          <p:cNvPr id="15" name="Picture 15">
            <a:extLst>
              <a:ext uri="{FF2B5EF4-FFF2-40B4-BE49-F238E27FC236}">
                <a16:creationId xmlns:a16="http://schemas.microsoft.com/office/drawing/2014/main" id="{6A360C16-1FC6-421F-A0B3-31B15FFB3063}"/>
              </a:ext>
            </a:extLst>
          </p:cNvPr>
          <p:cNvPicPr>
            <a:picLocks noChangeAspect="1"/>
          </p:cNvPicPr>
          <p:nvPr/>
        </p:nvPicPr>
        <p:blipFill>
          <a:blip r:embed="rId6"/>
          <a:stretch>
            <a:fillRect/>
          </a:stretch>
        </p:blipFill>
        <p:spPr>
          <a:xfrm>
            <a:off x="8708447" y="3723410"/>
            <a:ext cx="2228850" cy="2209800"/>
          </a:xfrm>
          <a:prstGeom prst="rect">
            <a:avLst/>
          </a:prstGeom>
        </p:spPr>
      </p:pic>
      <p:pic>
        <p:nvPicPr>
          <p:cNvPr id="20" name="Picture 20">
            <a:extLst>
              <a:ext uri="{FF2B5EF4-FFF2-40B4-BE49-F238E27FC236}">
                <a16:creationId xmlns:a16="http://schemas.microsoft.com/office/drawing/2014/main" id="{B3CEBEBE-3CDA-46D9-9264-3B3DEF005143}"/>
              </a:ext>
            </a:extLst>
          </p:cNvPr>
          <p:cNvPicPr>
            <a:picLocks noChangeAspect="1"/>
          </p:cNvPicPr>
          <p:nvPr/>
        </p:nvPicPr>
        <p:blipFill>
          <a:blip r:embed="rId7"/>
          <a:stretch>
            <a:fillRect/>
          </a:stretch>
        </p:blipFill>
        <p:spPr>
          <a:xfrm>
            <a:off x="4856884" y="3722975"/>
            <a:ext cx="2228850" cy="2238375"/>
          </a:xfrm>
          <a:prstGeom prst="rect">
            <a:avLst/>
          </a:prstGeom>
        </p:spPr>
      </p:pic>
      <p:pic>
        <p:nvPicPr>
          <p:cNvPr id="22" name="Picture 22">
            <a:extLst>
              <a:ext uri="{FF2B5EF4-FFF2-40B4-BE49-F238E27FC236}">
                <a16:creationId xmlns:a16="http://schemas.microsoft.com/office/drawing/2014/main" id="{792C3058-3A59-49CE-BCF0-004B5D21E59C}"/>
              </a:ext>
            </a:extLst>
          </p:cNvPr>
          <p:cNvPicPr>
            <a:picLocks noChangeAspect="1"/>
          </p:cNvPicPr>
          <p:nvPr/>
        </p:nvPicPr>
        <p:blipFill>
          <a:blip r:embed="rId8"/>
          <a:stretch>
            <a:fillRect/>
          </a:stretch>
        </p:blipFill>
        <p:spPr>
          <a:xfrm>
            <a:off x="1005321" y="1278605"/>
            <a:ext cx="2228850" cy="2209800"/>
          </a:xfrm>
          <a:prstGeom prst="rect">
            <a:avLst/>
          </a:prstGeom>
        </p:spPr>
      </p:pic>
    </p:spTree>
    <p:extLst>
      <p:ext uri="{BB962C8B-B14F-4D97-AF65-F5344CB8AC3E}">
        <p14:creationId xmlns:p14="http://schemas.microsoft.com/office/powerpoint/2010/main" val="21430558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5C1896-3FF7-49BA-9151-C95527CDB24A}"/>
              </a:ext>
            </a:extLst>
          </p:cNvPr>
          <p:cNvSpPr>
            <a:spLocks noGrp="1"/>
          </p:cNvSpPr>
          <p:nvPr>
            <p:ph sz="half" idx="1"/>
          </p:nvPr>
        </p:nvSpPr>
        <p:spPr>
          <a:xfrm>
            <a:off x="148281" y="864973"/>
            <a:ext cx="11342677" cy="5295166"/>
          </a:xfrm>
        </p:spPr>
        <p:txBody>
          <a:bodyPr vert="horz" lIns="91440" tIns="45720" rIns="91440" bIns="45720" rtlCol="0" anchor="t">
            <a:normAutofit/>
          </a:bodyPr>
          <a:lstStyle/>
          <a:p>
            <a:pPr marL="0" indent="0">
              <a:lnSpc>
                <a:spcPct val="70000"/>
              </a:lnSpc>
              <a:spcAft>
                <a:spcPts val="800"/>
              </a:spcAft>
              <a:buNone/>
            </a:pPr>
            <a:r>
              <a:rPr lang="en-US" sz="3600" b="1">
                <a:solidFill>
                  <a:schemeClr val="accent5">
                    <a:lumMod val="50000"/>
                  </a:schemeClr>
                </a:solidFill>
                <a:cs typeface="Calibri"/>
              </a:rPr>
              <a:t> Community Engagement and Partnership Coordinator</a:t>
            </a:r>
          </a:p>
          <a:p>
            <a:pPr marL="0" indent="0">
              <a:lnSpc>
                <a:spcPct val="70000"/>
              </a:lnSpc>
              <a:spcAft>
                <a:spcPts val="800"/>
              </a:spcAft>
              <a:buNone/>
            </a:pPr>
            <a:r>
              <a:rPr lang="en-US" sz="2500" b="1" i="1">
                <a:solidFill>
                  <a:schemeClr val="accent5">
                    <a:lumMod val="50000"/>
                  </a:schemeClr>
                </a:solidFill>
                <a:cs typeface="Calibri"/>
              </a:rPr>
              <a:t>  </a:t>
            </a:r>
            <a:endParaRPr lang="en-US" sz="800" b="1">
              <a:solidFill>
                <a:schemeClr val="accent5">
                  <a:lumMod val="50000"/>
                </a:schemeClr>
              </a:solidFill>
              <a:cs typeface="Calibri"/>
            </a:endParaRPr>
          </a:p>
          <a:p>
            <a:pPr marL="0" indent="0">
              <a:lnSpc>
                <a:spcPct val="70000"/>
              </a:lnSpc>
              <a:spcAft>
                <a:spcPts val="800"/>
              </a:spcAft>
              <a:buNone/>
            </a:pPr>
            <a:endParaRPr lang="en-US" sz="2500" b="1">
              <a:solidFill>
                <a:schemeClr val="accent5">
                  <a:lumMod val="50000"/>
                </a:schemeClr>
              </a:solidFill>
              <a:cs typeface="Calibri"/>
            </a:endParaRPr>
          </a:p>
          <a:p>
            <a:pPr marL="0" lvl="0" indent="0">
              <a:lnSpc>
                <a:spcPct val="70000"/>
              </a:lnSpc>
              <a:spcAft>
                <a:spcPts val="800"/>
              </a:spcAft>
              <a:buNone/>
            </a:pPr>
            <a:endParaRPr lang="en-US" sz="2500" b="1">
              <a:solidFill>
                <a:schemeClr val="accent5">
                  <a:lumMod val="50000"/>
                </a:schemeClr>
              </a:solidFill>
              <a:cs typeface="Calibri"/>
            </a:endParaRPr>
          </a:p>
          <a:p>
            <a:pPr marL="0" lvl="0" indent="0">
              <a:lnSpc>
                <a:spcPct val="70000"/>
              </a:lnSpc>
              <a:spcAft>
                <a:spcPts val="800"/>
              </a:spcAft>
              <a:buNone/>
            </a:pPr>
            <a:endParaRPr lang="en-US" sz="2500" b="1">
              <a:solidFill>
                <a:schemeClr val="accent5">
                  <a:lumMod val="50000"/>
                </a:schemeClr>
              </a:solidFill>
              <a:cs typeface="Calibri"/>
            </a:endParaRPr>
          </a:p>
          <a:p>
            <a:pPr marL="168275" lvl="0" indent="0">
              <a:lnSpc>
                <a:spcPct val="70000"/>
              </a:lnSpc>
              <a:spcAft>
                <a:spcPts val="800"/>
              </a:spcAft>
              <a:buNone/>
            </a:pPr>
            <a:r>
              <a:rPr lang="en-US" sz="2800" b="1">
                <a:solidFill>
                  <a:schemeClr val="accent5">
                    <a:lumMod val="50000"/>
                  </a:schemeClr>
                </a:solidFill>
                <a:cs typeface="Calibri"/>
              </a:rPr>
              <a:t>Key roles of the CEPC:</a:t>
            </a:r>
            <a:endParaRPr lang="en-US" sz="2800">
              <a:solidFill>
                <a:schemeClr val="accent5">
                  <a:lumMod val="50000"/>
                </a:schemeClr>
              </a:solidFill>
              <a:cs typeface="Calibri"/>
            </a:endParaRPr>
          </a:p>
          <a:p>
            <a:pPr marL="800100" lvl="1" indent="-342900">
              <a:lnSpc>
                <a:spcPct val="70000"/>
              </a:lnSpc>
              <a:spcAft>
                <a:spcPts val="800"/>
              </a:spcAft>
            </a:pPr>
            <a:r>
              <a:rPr lang="en-US" sz="2800">
                <a:solidFill>
                  <a:schemeClr val="accent5">
                    <a:lumMod val="50000"/>
                  </a:schemeClr>
                </a:solidFill>
              </a:rPr>
              <a:t>Develop, facilitate, and strengthen CBI-SP at community, state, and VISN levels </a:t>
            </a:r>
            <a:endParaRPr lang="en-US" sz="2800">
              <a:solidFill>
                <a:schemeClr val="accent5">
                  <a:lumMod val="50000"/>
                </a:schemeClr>
              </a:solidFill>
              <a:cs typeface="Calibri"/>
            </a:endParaRPr>
          </a:p>
          <a:p>
            <a:pPr marL="800100" lvl="1" indent="-342900">
              <a:lnSpc>
                <a:spcPct val="70000"/>
              </a:lnSpc>
              <a:spcAft>
                <a:spcPts val="800"/>
              </a:spcAft>
            </a:pPr>
            <a:r>
              <a:rPr lang="en-US" sz="2800">
                <a:solidFill>
                  <a:schemeClr val="accent5">
                    <a:lumMod val="50000"/>
                  </a:schemeClr>
                </a:solidFill>
              </a:rPr>
              <a:t>Collaborate with VA programs and community stakeholders </a:t>
            </a:r>
            <a:endParaRPr lang="en-US" sz="2800">
              <a:solidFill>
                <a:schemeClr val="accent5">
                  <a:lumMod val="50000"/>
                </a:schemeClr>
              </a:solidFill>
              <a:cs typeface="Calibri"/>
            </a:endParaRPr>
          </a:p>
          <a:p>
            <a:pPr marL="800100" lvl="1" indent="-342900">
              <a:lnSpc>
                <a:spcPct val="70000"/>
              </a:lnSpc>
              <a:spcAft>
                <a:spcPts val="800"/>
              </a:spcAft>
            </a:pPr>
            <a:r>
              <a:rPr lang="en-US" sz="2800">
                <a:solidFill>
                  <a:schemeClr val="accent5">
                    <a:lumMod val="50000"/>
                  </a:schemeClr>
                </a:solidFill>
              </a:rPr>
              <a:t>Provide leadership for coalition management </a:t>
            </a:r>
            <a:endParaRPr lang="en-US" sz="2800">
              <a:solidFill>
                <a:schemeClr val="accent5">
                  <a:lumMod val="50000"/>
                </a:schemeClr>
              </a:solidFill>
              <a:cs typeface="Calibri"/>
            </a:endParaRPr>
          </a:p>
          <a:p>
            <a:pPr marL="800100" lvl="1" indent="-342900">
              <a:lnSpc>
                <a:spcPct val="70000"/>
              </a:lnSpc>
              <a:spcAft>
                <a:spcPts val="800"/>
              </a:spcAft>
            </a:pPr>
            <a:r>
              <a:rPr lang="en-US" sz="2800">
                <a:solidFill>
                  <a:schemeClr val="accent5">
                    <a:lumMod val="50000"/>
                  </a:schemeClr>
                </a:solidFill>
              </a:rPr>
              <a:t>Disseminate program evaluation and surveillance data</a:t>
            </a:r>
            <a:endParaRPr lang="en-US" sz="2800">
              <a:solidFill>
                <a:schemeClr val="accent5">
                  <a:lumMod val="50000"/>
                </a:schemeClr>
              </a:solidFill>
              <a:cs typeface="Calibri"/>
            </a:endParaRPr>
          </a:p>
        </p:txBody>
      </p:sp>
      <p:sp>
        <p:nvSpPr>
          <p:cNvPr id="5" name="Slide Number Placeholder 4">
            <a:extLst>
              <a:ext uri="{FF2B5EF4-FFF2-40B4-BE49-F238E27FC236}">
                <a16:creationId xmlns:a16="http://schemas.microsoft.com/office/drawing/2014/main" id="{E9051186-CA05-44D7-B3B6-8DBC7ACB0DCD}"/>
              </a:ext>
            </a:extLst>
          </p:cNvPr>
          <p:cNvSpPr>
            <a:spLocks noGrp="1"/>
          </p:cNvSpPr>
          <p:nvPr>
            <p:ph type="sldNum" sz="quarter" idx="12"/>
          </p:nvPr>
        </p:nvSpPr>
        <p:spPr/>
        <p:txBody>
          <a:bodyPr/>
          <a:lstStyle/>
          <a:p>
            <a:fld id="{ACD12D91-5F71-FE4F-A594-B9667DC21877}" type="slidenum">
              <a:rPr lang="en-US" smtClean="0"/>
              <a:t>45</a:t>
            </a:fld>
            <a:endParaRPr lang="en-US"/>
          </a:p>
        </p:txBody>
      </p:sp>
      <p:sp>
        <p:nvSpPr>
          <p:cNvPr id="4" name="TextBox 3">
            <a:extLst>
              <a:ext uri="{FF2B5EF4-FFF2-40B4-BE49-F238E27FC236}">
                <a16:creationId xmlns:a16="http://schemas.microsoft.com/office/drawing/2014/main" id="{9BF87F17-582C-48EB-8401-5DB0FD8B018E}"/>
              </a:ext>
            </a:extLst>
          </p:cNvPr>
          <p:cNvSpPr txBox="1"/>
          <p:nvPr/>
        </p:nvSpPr>
        <p:spPr>
          <a:xfrm>
            <a:off x="490149" y="1348579"/>
            <a:ext cx="10963740" cy="1619802"/>
          </a:xfrm>
          <a:prstGeom prst="rect">
            <a:avLst/>
          </a:prstGeom>
          <a:solidFill>
            <a:schemeClr val="accent1">
              <a:lumMod val="20000"/>
              <a:lumOff val="80000"/>
            </a:schemeClr>
          </a:solidFill>
        </p:spPr>
        <p:txBody>
          <a:bodyPr wrap="square" rtlCol="0">
            <a:spAutoFit/>
          </a:bodyPr>
          <a:lstStyle/>
          <a:p>
            <a:pPr lvl="0">
              <a:lnSpc>
                <a:spcPct val="70000"/>
              </a:lnSpc>
              <a:spcBef>
                <a:spcPts val="1000"/>
              </a:spcBef>
              <a:spcAft>
                <a:spcPts val="800"/>
              </a:spcAft>
              <a:buClr>
                <a:srgbClr val="0194D3"/>
              </a:buClr>
            </a:pPr>
            <a:br>
              <a:rPr lang="en-US" sz="2800" b="1">
                <a:solidFill>
                  <a:schemeClr val="accent5">
                    <a:lumMod val="50000"/>
                  </a:schemeClr>
                </a:solidFill>
              </a:rPr>
            </a:br>
            <a:r>
              <a:rPr lang="en-US" sz="2800" b="1">
                <a:solidFill>
                  <a:schemeClr val="accent5">
                    <a:lumMod val="50000"/>
                  </a:schemeClr>
                </a:solidFill>
              </a:rPr>
              <a:t>The CEPC serves a subject matter expert of public health approaches, coalition leadership and management, and other community-based models for suicide prevention regarding Veterans.</a:t>
            </a:r>
            <a:br>
              <a:rPr lang="en-US" sz="2800" b="1">
                <a:solidFill>
                  <a:schemeClr val="accent5">
                    <a:lumMod val="50000"/>
                  </a:schemeClr>
                </a:solidFill>
              </a:rPr>
            </a:br>
            <a:endParaRPr lang="en-US" sz="2800" b="1">
              <a:solidFill>
                <a:schemeClr val="accent5">
                  <a:lumMod val="50000"/>
                </a:schemeClr>
              </a:solidFill>
            </a:endParaRPr>
          </a:p>
        </p:txBody>
      </p:sp>
    </p:spTree>
    <p:extLst>
      <p:ext uri="{BB962C8B-B14F-4D97-AF65-F5344CB8AC3E}">
        <p14:creationId xmlns:p14="http://schemas.microsoft.com/office/powerpoint/2010/main" val="17716910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C448F-03FD-D04E-A3B7-872609A1D8EE}"/>
              </a:ext>
            </a:extLst>
          </p:cNvPr>
          <p:cNvSpPr>
            <a:spLocks noGrp="1"/>
          </p:cNvSpPr>
          <p:nvPr>
            <p:ph type="title"/>
          </p:nvPr>
        </p:nvSpPr>
        <p:spPr>
          <a:xfrm>
            <a:off x="188708" y="410880"/>
            <a:ext cx="10515600" cy="1051256"/>
          </a:xfrm>
        </p:spPr>
        <p:txBody>
          <a:bodyPr/>
          <a:lstStyle/>
          <a:p>
            <a:r>
              <a:rPr lang="en-US"/>
              <a:t>Partnerships Lead to Better Outcomes  </a:t>
            </a:r>
          </a:p>
        </p:txBody>
      </p:sp>
      <p:sp>
        <p:nvSpPr>
          <p:cNvPr id="9" name="Slide Number Placeholder 3">
            <a:extLst>
              <a:ext uri="{FF2B5EF4-FFF2-40B4-BE49-F238E27FC236}">
                <a16:creationId xmlns:a16="http://schemas.microsoft.com/office/drawing/2014/main" id="{BFEE28CB-7872-C84C-9AD4-32B55E272416}"/>
              </a:ext>
            </a:extLst>
          </p:cNvPr>
          <p:cNvSpPr>
            <a:spLocks noGrp="1"/>
          </p:cNvSpPr>
          <p:nvPr>
            <p:ph type="sldNum" sz="quarter" idx="12"/>
          </p:nvPr>
        </p:nvSpPr>
        <p:spPr/>
        <p:txBody>
          <a:bodyPr/>
          <a:lstStyle/>
          <a:p>
            <a:pPr lvl="0"/>
            <a:fld id="{ACD12D91-5F71-FE4F-A594-B9667DC21877}" type="slidenum">
              <a:rPr lang="en-US" noProof="0" smtClean="0"/>
              <a:pPr lvl="0"/>
              <a:t>46</a:t>
            </a:fld>
            <a:endParaRPr lang="en-US" noProof="0"/>
          </a:p>
        </p:txBody>
      </p:sp>
      <p:sp>
        <p:nvSpPr>
          <p:cNvPr id="4" name="TextBox 3">
            <a:extLst>
              <a:ext uri="{FF2B5EF4-FFF2-40B4-BE49-F238E27FC236}">
                <a16:creationId xmlns:a16="http://schemas.microsoft.com/office/drawing/2014/main" id="{8F05B5D8-CA5B-1D48-BF7B-5493C3496449}"/>
              </a:ext>
            </a:extLst>
          </p:cNvPr>
          <p:cNvSpPr txBox="1"/>
          <p:nvPr/>
        </p:nvSpPr>
        <p:spPr>
          <a:xfrm>
            <a:off x="7595226" y="1390069"/>
            <a:ext cx="2277963" cy="473975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Calibri"/>
                <a:ea typeface="+mn-ea"/>
                <a:cs typeface="+mn-cs"/>
              </a:rPr>
              <a:t>Building Partnerships</a:t>
            </a:r>
            <a:endParaRPr lang="en-US" sz="1600" b="1" i="0" u="none" strike="noStrike" kern="1200" cap="none" spc="0" normalizeH="0" baseline="0" noProof="0">
              <a:ln>
                <a:noFill/>
              </a:ln>
              <a:solidFill>
                <a:schemeClr val="bg1"/>
              </a:solidFill>
              <a:effectLst/>
              <a:uLnTx/>
              <a:uFillTx/>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Calibri"/>
                <a:ea typeface="+mn-ea"/>
                <a:cs typeface="+mn-cs"/>
              </a:rPr>
              <a:t>•Initial Contact</a:t>
            </a:r>
            <a:endParaRPr lang="en-US" sz="1600" b="0" i="0" u="none" strike="noStrike" kern="1200" cap="none" spc="0" normalizeH="0" baseline="0" noProof="0">
              <a:ln>
                <a:noFill/>
              </a:ln>
              <a:solidFill>
                <a:schemeClr val="bg1"/>
              </a:solidFill>
              <a:effectLst/>
              <a:uLnTx/>
              <a:uFillTx/>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Calibri"/>
                <a:ea typeface="+mn-ea"/>
                <a:cs typeface="+mn-cs"/>
              </a:rPr>
              <a:t>•Discovery Call</a:t>
            </a:r>
            <a:endParaRPr lang="en-US" sz="1600" b="0" i="0" u="none" strike="noStrike" kern="1200" cap="none" spc="0" normalizeH="0" baseline="0" noProof="0">
              <a:ln>
                <a:noFill/>
              </a:ln>
              <a:solidFill>
                <a:schemeClr val="bg1"/>
              </a:solidFill>
              <a:effectLst/>
              <a:uLnTx/>
              <a:uFillTx/>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Calibri"/>
                <a:ea typeface="+mn-ea"/>
                <a:cs typeface="+mn-cs"/>
              </a:rPr>
              <a:t>•Vetting</a:t>
            </a:r>
            <a:endParaRPr lang="en-US" sz="1600" b="0" i="0" u="none" strike="noStrike" kern="1200" cap="none" spc="0" normalizeH="0" baseline="0" noProof="0">
              <a:ln>
                <a:noFill/>
              </a:ln>
              <a:solidFill>
                <a:schemeClr val="bg1"/>
              </a:solidFill>
              <a:effectLst/>
              <a:uLnTx/>
              <a:uFillTx/>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Calibri"/>
                <a:ea typeface="+mn-ea"/>
                <a:cs typeface="+mn-cs"/>
              </a:rPr>
              <a:t>•Partner Plan Development</a:t>
            </a:r>
            <a:endParaRPr lang="en-US" sz="1600" b="0" i="0" u="none" strike="noStrike" kern="1200" cap="none" spc="0" normalizeH="0" baseline="0" noProof="0">
              <a:ln>
                <a:noFill/>
              </a:ln>
              <a:solidFill>
                <a:schemeClr val="bg1"/>
              </a:solidFill>
              <a:effectLst/>
              <a:uLnTx/>
              <a:uFillTx/>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u="none" strike="noStrike" kern="1200" cap="none" spc="0" normalizeH="0" baseline="0" noProof="0">
              <a:ln>
                <a:noFill/>
              </a:ln>
              <a:solidFill>
                <a:schemeClr val="bg1"/>
              </a:solidFill>
              <a:effectLst/>
              <a:uLnTx/>
              <a:uFillTx/>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Calibri"/>
                <a:ea typeface="+mn-ea"/>
                <a:cs typeface="+mn-cs"/>
              </a:rPr>
              <a:t>Sustaining Partnerships</a:t>
            </a:r>
            <a:endParaRPr lang="en-US" sz="1600" b="1" i="0" u="none" strike="noStrike" kern="1200" cap="none" spc="0" normalizeH="0" baseline="0" noProof="0">
              <a:ln>
                <a:noFill/>
              </a:ln>
              <a:solidFill>
                <a:schemeClr val="bg1"/>
              </a:solidFill>
              <a:effectLst/>
              <a:uLnTx/>
              <a:uFillTx/>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Calibri"/>
                <a:ea typeface="+mn-ea"/>
                <a:cs typeface="+mn-cs"/>
              </a:rPr>
              <a:t>•Execute Activities</a:t>
            </a:r>
            <a:endParaRPr lang="en-US" sz="1600" b="0" i="0" u="none" strike="noStrike" kern="1200" cap="none" spc="0" normalizeH="0" baseline="0" noProof="0">
              <a:ln>
                <a:noFill/>
              </a:ln>
              <a:solidFill>
                <a:schemeClr val="bg1"/>
              </a:solidFill>
              <a:effectLst/>
              <a:uLnTx/>
              <a:uFillTx/>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Calibri"/>
                <a:ea typeface="+mn-ea"/>
                <a:cs typeface="+mn-cs"/>
              </a:rPr>
              <a:t>•Regular Communications</a:t>
            </a:r>
            <a:endParaRPr lang="en-US" sz="1600" b="0" i="0" u="none" strike="noStrike" kern="1200" cap="none" spc="0" normalizeH="0" baseline="0" noProof="0">
              <a:ln>
                <a:noFill/>
              </a:ln>
              <a:solidFill>
                <a:schemeClr val="bg1"/>
              </a:solidFill>
              <a:effectLst/>
              <a:uLnTx/>
              <a:uFillTx/>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Calibri"/>
                <a:ea typeface="+mn-ea"/>
                <a:cs typeface="+mn-cs"/>
              </a:rPr>
              <a:t>•Assess Efforts/Revise</a:t>
            </a:r>
            <a:br>
              <a:rPr lang="en-US" sz="1600" b="0" i="0" u="none" strike="noStrike" kern="1200" cap="none" spc="0" normalizeH="0" baseline="0" noProof="0">
                <a:ln>
                  <a:noFill/>
                </a:ln>
                <a:effectLst/>
                <a:uLnTx/>
                <a:uFillTx/>
                <a:latin typeface="Calibri"/>
              </a:rPr>
            </a:br>
            <a:endParaRPr lang="en-US" sz="1600" b="0" i="0" u="none" strike="noStrike" kern="1200" cap="none" spc="0" normalizeH="0" baseline="0" noProof="0">
              <a:ln>
                <a:noFill/>
              </a:ln>
              <a:solidFill>
                <a:schemeClr val="bg1"/>
              </a:solidFill>
              <a:effectLst/>
              <a:uLnTx/>
              <a:uFillTx/>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Calibri"/>
                <a:ea typeface="+mn-ea"/>
                <a:cs typeface="+mn-cs"/>
              </a:rPr>
              <a:t>Director’s Engagements</a:t>
            </a:r>
            <a:endParaRPr lang="en-US" sz="1600" b="1" i="0" u="none" strike="noStrike" kern="1200" cap="none" spc="0" normalizeH="0" baseline="0" noProof="0">
              <a:ln>
                <a:noFill/>
              </a:ln>
              <a:solidFill>
                <a:schemeClr val="bg1"/>
              </a:solidFill>
              <a:effectLst/>
              <a:uLnTx/>
              <a:uFillTx/>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Calibri"/>
                <a:ea typeface="+mn-ea"/>
                <a:cs typeface="+mn-cs"/>
              </a:rPr>
              <a:t>•Event Analysis</a:t>
            </a:r>
            <a:endParaRPr lang="en-US" sz="1600" b="0" i="0" u="none" strike="noStrike" kern="1200" cap="none" spc="0" normalizeH="0" baseline="0" noProof="0">
              <a:ln>
                <a:noFill/>
              </a:ln>
              <a:solidFill>
                <a:schemeClr val="bg1"/>
              </a:solidFill>
              <a:effectLst/>
              <a:uLnTx/>
              <a:uFillTx/>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Calibri"/>
                <a:ea typeface="+mn-ea"/>
                <a:cs typeface="+mn-cs"/>
              </a:rPr>
              <a:t>•10N Staff Coordination</a:t>
            </a:r>
            <a:endParaRPr lang="en-US" sz="1600" b="0" i="0" u="none" strike="noStrike" kern="1200" cap="none" spc="0" normalizeH="0" baseline="0" noProof="0">
              <a:ln>
                <a:noFill/>
              </a:ln>
              <a:solidFill>
                <a:schemeClr val="bg1"/>
              </a:solidFill>
              <a:effectLst/>
              <a:uLnTx/>
              <a:uFillTx/>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Calibri"/>
                <a:ea typeface="+mn-ea"/>
                <a:cs typeface="+mn-cs"/>
              </a:rPr>
              <a:t>•Product Review</a:t>
            </a:r>
            <a:endParaRPr lang="en-US" sz="1600" b="0" i="0" u="none" strike="noStrike" kern="1200" cap="none" spc="0" normalizeH="0" baseline="0" noProof="0">
              <a:ln>
                <a:noFill/>
              </a:ln>
              <a:solidFill>
                <a:schemeClr val="bg1"/>
              </a:solidFill>
              <a:effectLst/>
              <a:uLnTx/>
              <a:uFillTx/>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500" b="0" i="0" u="none" strike="noStrike" kern="1200" cap="none" spc="0" normalizeH="0" baseline="0" noProof="0">
              <a:ln>
                <a:noFill/>
              </a:ln>
              <a:effectLst/>
              <a:uLnTx/>
              <a:uFillTx/>
              <a:latin typeface="Calibri"/>
              <a:cs typeface="Calibri"/>
            </a:endParaRPr>
          </a:p>
        </p:txBody>
      </p:sp>
      <p:sp>
        <p:nvSpPr>
          <p:cNvPr id="5" name="TextBox 4">
            <a:extLst>
              <a:ext uri="{FF2B5EF4-FFF2-40B4-BE49-F238E27FC236}">
                <a16:creationId xmlns:a16="http://schemas.microsoft.com/office/drawing/2014/main" id="{16CFA72A-3B7D-074E-964A-87EFF2A09093}"/>
              </a:ext>
            </a:extLst>
          </p:cNvPr>
          <p:cNvSpPr txBox="1"/>
          <p:nvPr/>
        </p:nvSpPr>
        <p:spPr>
          <a:xfrm>
            <a:off x="9773872" y="1437646"/>
            <a:ext cx="2072506" cy="3985706"/>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Calibri"/>
                <a:ea typeface="+mn-ea"/>
                <a:cs typeface="+mn-cs"/>
              </a:rPr>
              <a:t>SP Partnerships Briefings </a:t>
            </a:r>
            <a:endParaRPr lang="en-US" sz="1600" b="1" i="0" u="none" strike="noStrike" kern="1200" cap="none" spc="0" normalizeH="0" baseline="0" noProof="0">
              <a:ln>
                <a:noFill/>
              </a:ln>
              <a:solidFill>
                <a:schemeClr val="bg1"/>
              </a:solidFill>
              <a:effectLst/>
              <a:uLnTx/>
              <a:uFillTx/>
              <a:latin typeface="Calibri"/>
              <a:cs typeface="Calibri"/>
            </a:endParaRPr>
          </a:p>
          <a:p>
            <a:pPr>
              <a:defRPr/>
            </a:pPr>
            <a:r>
              <a:rPr kumimoji="0" lang="en-US" sz="1600" b="0" i="0" u="none" strike="noStrike" kern="1200" cap="none" spc="0" normalizeH="0" baseline="0" noProof="0">
                <a:ln>
                  <a:noFill/>
                </a:ln>
                <a:solidFill>
                  <a:schemeClr val="bg1"/>
                </a:solidFill>
                <a:effectLst/>
                <a:uLnTx/>
                <a:uFillTx/>
                <a:latin typeface="Calibri"/>
                <a:ea typeface="+mn-ea"/>
                <a:cs typeface="+mn-cs"/>
              </a:rPr>
              <a:t>•</a:t>
            </a:r>
            <a:r>
              <a:rPr lang="en-US" sz="1600">
                <a:solidFill>
                  <a:schemeClr val="bg1"/>
                </a:solidFill>
                <a:latin typeface="Calibri"/>
              </a:rPr>
              <a:t>VA Internal/External Briefings</a:t>
            </a:r>
            <a:endParaRPr lang="en-US" sz="1600" b="0" i="0" u="none" strike="noStrike" kern="1200" cap="none" spc="0" normalizeH="0" baseline="0" noProof="0">
              <a:ln>
                <a:noFill/>
              </a:ln>
              <a:solidFill>
                <a:schemeClr val="bg1"/>
              </a:solidFill>
              <a:effectLst/>
              <a:uLnTx/>
              <a:uFillTx/>
              <a:latin typeface="Calibri"/>
              <a:cs typeface="Calibri"/>
            </a:endParaRPr>
          </a:p>
          <a:p>
            <a:pPr>
              <a:defRPr/>
            </a:pPr>
            <a:endParaRPr lang="en-US" sz="1600" b="1">
              <a:solidFill>
                <a:schemeClr val="bg1"/>
              </a:solidFill>
              <a:latin typeface="Calibri"/>
              <a:cs typeface="Calibri"/>
            </a:endParaRPr>
          </a:p>
          <a:p>
            <a:pPr marL="0" marR="0" lvl="0" indent="0" algn="l" defTabSz="914400">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Calibri"/>
                <a:ea typeface="+mn-ea"/>
                <a:cs typeface="+mn-cs"/>
              </a:rPr>
              <a:t>VA – Internal Coordination</a:t>
            </a:r>
            <a:endParaRPr lang="en-US" sz="1600" i="0" u="none" strike="noStrike" kern="1200" cap="none" spc="0" normalizeH="0" baseline="0" noProof="0">
              <a:ln>
                <a:noFill/>
              </a:ln>
              <a:solidFill>
                <a:schemeClr val="bg1"/>
              </a:solidFill>
              <a:effectLst/>
              <a:uLnTx/>
              <a:uFillTx/>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Calibri"/>
                <a:ea typeface="+mn-ea"/>
                <a:cs typeface="+mn-cs"/>
              </a:rPr>
              <a:t>•VACO-level Offices</a:t>
            </a:r>
            <a:endParaRPr lang="en-US" sz="1600" b="0" i="0" u="none" strike="noStrike" kern="1200" cap="none" spc="0" normalizeH="0" baseline="0" noProof="0">
              <a:ln>
                <a:noFill/>
              </a:ln>
              <a:solidFill>
                <a:schemeClr val="bg1"/>
              </a:solidFill>
              <a:effectLst/>
              <a:uLnTx/>
              <a:uFillTx/>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Calibri"/>
                <a:ea typeface="+mn-ea"/>
                <a:cs typeface="+mn-cs"/>
              </a:rPr>
              <a:t>•VBA, CMV, CWV, etc.</a:t>
            </a:r>
            <a:endParaRPr lang="en-US" sz="1600" b="0" i="0" u="none" strike="noStrike" kern="1200" cap="none" spc="0" normalizeH="0" baseline="0" noProof="0">
              <a:ln>
                <a:noFill/>
              </a:ln>
              <a:solidFill>
                <a:schemeClr val="bg1"/>
              </a:solidFill>
              <a:effectLst/>
              <a:uLnTx/>
              <a:uFillTx/>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i="0" u="none" strike="noStrike" kern="1200" cap="none" spc="0" normalizeH="0" baseline="0" noProof="0">
              <a:ln>
                <a:noFill/>
              </a:ln>
              <a:solidFill>
                <a:schemeClr val="bg1"/>
              </a:solidFill>
              <a:effectLst/>
              <a:uLnTx/>
              <a:uFillTx/>
              <a:latin typeface="Calibri"/>
              <a:cs typeface="Calibri"/>
            </a:endParaRPr>
          </a:p>
          <a:p>
            <a:pPr>
              <a:defRPr/>
            </a:pPr>
            <a:r>
              <a:rPr lang="en-US" sz="1600" b="1">
                <a:solidFill>
                  <a:schemeClr val="bg1"/>
                </a:solidFill>
                <a:latin typeface="Calibri"/>
                <a:cs typeface="Calibri"/>
              </a:rPr>
              <a:t>Communications Products</a:t>
            </a:r>
            <a:endParaRPr lang="en-US" sz="1600">
              <a:solidFill>
                <a:schemeClr val="bg1"/>
              </a:solidFill>
              <a:ea typeface="+mn-lt"/>
              <a:cs typeface="+mn-lt"/>
            </a:endParaRPr>
          </a:p>
          <a:p>
            <a:pPr>
              <a:defRPr/>
            </a:pPr>
            <a:r>
              <a:rPr lang="en-US" sz="1600">
                <a:solidFill>
                  <a:schemeClr val="bg1"/>
                </a:solidFill>
                <a:latin typeface="Calibri"/>
                <a:cs typeface="Calibri"/>
              </a:rPr>
              <a:t>•OPIA Support</a:t>
            </a:r>
            <a:endParaRPr lang="en-US" sz="1600">
              <a:solidFill>
                <a:schemeClr val="bg1"/>
              </a:solidFill>
              <a:ea typeface="+mn-lt"/>
              <a:cs typeface="+mn-lt"/>
            </a:endParaRPr>
          </a:p>
          <a:p>
            <a:pPr>
              <a:defRPr/>
            </a:pPr>
            <a:r>
              <a:rPr lang="en-US" sz="1600">
                <a:solidFill>
                  <a:schemeClr val="bg1"/>
                </a:solidFill>
                <a:latin typeface="Calibri"/>
                <a:cs typeface="Calibri"/>
              </a:rPr>
              <a:t>•Press Releases, Blogs</a:t>
            </a:r>
            <a:endParaRPr lang="en-US" sz="1600">
              <a:solidFill>
                <a:schemeClr val="bg1"/>
              </a:solidFill>
              <a:ea typeface="+mn-lt"/>
              <a:cs typeface="+mn-lt"/>
            </a:endParaRPr>
          </a:p>
          <a:p>
            <a:pPr>
              <a:defRPr/>
            </a:pPr>
            <a:r>
              <a:rPr lang="en-US" sz="1600">
                <a:solidFill>
                  <a:schemeClr val="bg1"/>
                </a:solidFill>
                <a:latin typeface="Calibri"/>
                <a:cs typeface="Calibri"/>
              </a:rPr>
              <a:t>•Partner Products</a:t>
            </a:r>
            <a:endParaRPr lang="en-US" sz="160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12" name="Content Placeholder 9">
            <a:extLst>
              <a:ext uri="{FF2B5EF4-FFF2-40B4-BE49-F238E27FC236}">
                <a16:creationId xmlns:a16="http://schemas.microsoft.com/office/drawing/2014/main" id="{B012DDAA-FD07-4FE1-80AA-221EC3496A93}"/>
              </a:ext>
            </a:extLst>
          </p:cNvPr>
          <p:cNvSpPr txBox="1">
            <a:spLocks/>
          </p:cNvSpPr>
          <p:nvPr/>
        </p:nvSpPr>
        <p:spPr>
          <a:xfrm>
            <a:off x="8914372" y="878966"/>
            <a:ext cx="1513974" cy="7543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194D3"/>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194D3"/>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194D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194D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194D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a:solidFill>
                  <a:schemeClr val="bg1"/>
                </a:solidFill>
              </a:rPr>
              <a:t>Tactics</a:t>
            </a:r>
            <a:endParaRPr lang="en-US">
              <a:solidFill>
                <a:schemeClr val="bg1"/>
              </a:solidFill>
              <a:cs typeface="Calibri"/>
            </a:endParaRPr>
          </a:p>
        </p:txBody>
      </p:sp>
      <p:sp>
        <p:nvSpPr>
          <p:cNvPr id="7" name="Content Placeholder 6">
            <a:extLst>
              <a:ext uri="{FF2B5EF4-FFF2-40B4-BE49-F238E27FC236}">
                <a16:creationId xmlns:a16="http://schemas.microsoft.com/office/drawing/2014/main" id="{18452059-9863-4B9B-A1A9-6428DA7651AC}"/>
              </a:ext>
            </a:extLst>
          </p:cNvPr>
          <p:cNvSpPr>
            <a:spLocks noGrp="1"/>
          </p:cNvSpPr>
          <p:nvPr>
            <p:ph idx="1"/>
          </p:nvPr>
        </p:nvSpPr>
        <p:spPr>
          <a:xfrm>
            <a:off x="838200" y="1390068"/>
            <a:ext cx="10515600" cy="4588965"/>
          </a:xfrm>
        </p:spPr>
        <p:txBody>
          <a:bodyPr vert="horz" lIns="91440" tIns="45720" rIns="91440" bIns="45720" rtlCol="0" anchor="t">
            <a:normAutofit lnSpcReduction="10000"/>
          </a:bodyPr>
          <a:lstStyle/>
          <a:p>
            <a:pPr marL="0" indent="0">
              <a:buNone/>
            </a:pPr>
            <a:endParaRPr lang="en-US" sz="2400">
              <a:cs typeface="Calibri"/>
            </a:endParaRPr>
          </a:p>
          <a:p>
            <a:r>
              <a:rPr lang="en-US" sz="2400"/>
              <a:t>Partnerships promoted by healthcare organizations with communities have been shown to improve patient outcomes (Clyne et al., 2012).  </a:t>
            </a:r>
            <a:endParaRPr lang="en-US" sz="2400">
              <a:cs typeface="Calibri"/>
            </a:endParaRPr>
          </a:p>
          <a:p>
            <a:pPr marL="0" indent="0">
              <a:buNone/>
            </a:pPr>
            <a:endParaRPr lang="en-US">
              <a:cs typeface="Calibri"/>
            </a:endParaRPr>
          </a:p>
          <a:p>
            <a:r>
              <a:rPr lang="en-US" sz="2400">
                <a:ea typeface="+mn-lt"/>
                <a:cs typeface="+mn-lt"/>
              </a:rPr>
              <a:t>Implementing research-informed communication efforts designed to prevent Veteran suicide by changing knowledge, attitudes, and behaviors is critical. The U.S. Air Force implemented a public health universal approach which significantly lowered suicide rates through comprehensive organizational changes including communication efforts (Knox et al., 2010).  </a:t>
            </a:r>
            <a:endParaRPr lang="en-US" sz="2400">
              <a:cs typeface="Calibri"/>
            </a:endParaRPr>
          </a:p>
          <a:p>
            <a:pPr lvl="1"/>
            <a:r>
              <a:rPr lang="en-US" sz="2400">
                <a:ea typeface="+mn-lt"/>
                <a:cs typeface="+mn-lt"/>
              </a:rPr>
              <a:t>This model also included gatekeeper training which has been shown to reduce suicidal ideation and deaths by suicide while positively affecting the knowledge, skills, and attitudes of trainees through improving communication (Isaac et al., 2009).  </a:t>
            </a:r>
            <a:endParaRPr lang="en-US"/>
          </a:p>
          <a:p>
            <a:endParaRPr lang="en-US" sz="2400">
              <a:cs typeface="Calibri"/>
            </a:endParaRPr>
          </a:p>
          <a:p>
            <a:endParaRPr lang="en-US"/>
          </a:p>
        </p:txBody>
      </p:sp>
    </p:spTree>
    <p:extLst>
      <p:ext uri="{BB962C8B-B14F-4D97-AF65-F5344CB8AC3E}">
        <p14:creationId xmlns:p14="http://schemas.microsoft.com/office/powerpoint/2010/main" val="16278135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C448F-03FD-D04E-A3B7-872609A1D8EE}"/>
              </a:ext>
            </a:extLst>
          </p:cNvPr>
          <p:cNvSpPr>
            <a:spLocks noGrp="1"/>
          </p:cNvSpPr>
          <p:nvPr>
            <p:ph type="title"/>
          </p:nvPr>
        </p:nvSpPr>
        <p:spPr>
          <a:xfrm>
            <a:off x="391908" y="410880"/>
            <a:ext cx="10515600" cy="1051256"/>
          </a:xfrm>
        </p:spPr>
        <p:txBody>
          <a:bodyPr/>
          <a:lstStyle/>
          <a:p>
            <a:r>
              <a:rPr lang="en-US"/>
              <a:t>Examples of Partnerships</a:t>
            </a:r>
          </a:p>
        </p:txBody>
      </p:sp>
      <p:sp>
        <p:nvSpPr>
          <p:cNvPr id="10" name="Content Placeholder 9">
            <a:extLst>
              <a:ext uri="{FF2B5EF4-FFF2-40B4-BE49-F238E27FC236}">
                <a16:creationId xmlns:a16="http://schemas.microsoft.com/office/drawing/2014/main" id="{F4B17070-3152-4136-99B9-D58D67464C58}"/>
              </a:ext>
            </a:extLst>
          </p:cNvPr>
          <p:cNvSpPr>
            <a:spLocks noGrp="1"/>
          </p:cNvSpPr>
          <p:nvPr>
            <p:ph idx="1"/>
          </p:nvPr>
        </p:nvSpPr>
        <p:spPr>
          <a:xfrm>
            <a:off x="585653" y="1370422"/>
            <a:ext cx="6733816" cy="4516968"/>
          </a:xfrm>
        </p:spPr>
        <p:txBody>
          <a:bodyPr vert="horz" lIns="91440" tIns="45720" rIns="91440" bIns="45720" rtlCol="0" anchor="t">
            <a:normAutofit/>
          </a:bodyPr>
          <a:lstStyle/>
          <a:p>
            <a:r>
              <a:rPr lang="en-US" sz="2000" b="1"/>
              <a:t>Governor’s Challenge: </a:t>
            </a:r>
            <a:r>
              <a:rPr lang="en-US" sz="2000"/>
              <a:t>Partnership with SAMHSA to implement VA’s National Strategy for Suicide Prevention using a public health approach</a:t>
            </a:r>
            <a:endParaRPr lang="en-US" sz="2000">
              <a:cs typeface="Calibri"/>
            </a:endParaRPr>
          </a:p>
          <a:p>
            <a:pPr lvl="1"/>
            <a:r>
              <a:rPr lang="en-US"/>
              <a:t>Currently, 35 state teams have accepted the challenge</a:t>
            </a:r>
            <a:endParaRPr lang="en-US">
              <a:cs typeface="Calibri"/>
            </a:endParaRPr>
          </a:p>
          <a:p>
            <a:pPr lvl="1"/>
            <a:r>
              <a:rPr lang="en-US"/>
              <a:t>Aim to engage with all states and territories in FY22</a:t>
            </a:r>
            <a:endParaRPr lang="en-US">
              <a:cs typeface="Calibri"/>
            </a:endParaRPr>
          </a:p>
          <a:p>
            <a:r>
              <a:rPr lang="en-US" sz="2000" b="1" err="1"/>
              <a:t>PsychArmor</a:t>
            </a:r>
            <a:r>
              <a:rPr lang="en-US" sz="2000" b="1"/>
              <a:t> S.A.V.E Training: </a:t>
            </a:r>
            <a:r>
              <a:rPr lang="en-US" sz="2000"/>
              <a:t>25-minute suicide prevention training video available online 24/7</a:t>
            </a:r>
            <a:endParaRPr lang="en-US" sz="2000">
              <a:cs typeface="Calibri"/>
            </a:endParaRPr>
          </a:p>
          <a:p>
            <a:r>
              <a:rPr lang="en-US" sz="2000" b="1"/>
              <a:t>Suicide Prevention Month: </a:t>
            </a:r>
            <a:r>
              <a:rPr lang="en-US" sz="2000"/>
              <a:t>Integrating SP </a:t>
            </a:r>
            <a:r>
              <a:rPr lang="en-US"/>
              <a:t>Month</a:t>
            </a:r>
            <a:r>
              <a:rPr lang="en-US" sz="2000"/>
              <a:t> planning and SP messaging with VHA Communications, and bi-weekly with PREVENTS/Department of Defense</a:t>
            </a:r>
            <a:endParaRPr lang="en-US" sz="2000">
              <a:cs typeface="Calibri"/>
            </a:endParaRPr>
          </a:p>
          <a:p>
            <a:r>
              <a:rPr lang="en-US" sz="2000" b="1"/>
              <a:t>National Shooting Sports Foundation/American Foundation Suicide Prevention: </a:t>
            </a:r>
            <a:r>
              <a:rPr lang="en-US" sz="2000"/>
              <a:t>Safe Firearm Storage Toolkit </a:t>
            </a:r>
            <a:endParaRPr lang="en-US" sz="2000" strike="sngStrike" dirty="0">
              <a:cs typeface="Calibri"/>
            </a:endParaRPr>
          </a:p>
        </p:txBody>
      </p:sp>
      <p:sp>
        <p:nvSpPr>
          <p:cNvPr id="9" name="Slide Number Placeholder 3">
            <a:extLst>
              <a:ext uri="{FF2B5EF4-FFF2-40B4-BE49-F238E27FC236}">
                <a16:creationId xmlns:a16="http://schemas.microsoft.com/office/drawing/2014/main" id="{BFEE28CB-7872-C84C-9AD4-32B55E272416}"/>
              </a:ext>
            </a:extLst>
          </p:cNvPr>
          <p:cNvSpPr>
            <a:spLocks noGrp="1"/>
          </p:cNvSpPr>
          <p:nvPr>
            <p:ph type="sldNum" sz="quarter" idx="12"/>
          </p:nvPr>
        </p:nvSpPr>
        <p:spPr/>
        <p:txBody>
          <a:bodyPr/>
          <a:lstStyle/>
          <a:p>
            <a:pPr lvl="0"/>
            <a:fld id="{ACD12D91-5F71-FE4F-A594-B9667DC21877}" type="slidenum">
              <a:rPr lang="en-US" noProof="0" smtClean="0"/>
              <a:pPr lvl="0"/>
              <a:t>47</a:t>
            </a:fld>
            <a:endParaRPr lang="en-US" noProof="0"/>
          </a:p>
        </p:txBody>
      </p:sp>
      <p:sp>
        <p:nvSpPr>
          <p:cNvPr id="3" name="Rectangle 2">
            <a:extLst>
              <a:ext uri="{FF2B5EF4-FFF2-40B4-BE49-F238E27FC236}">
                <a16:creationId xmlns:a16="http://schemas.microsoft.com/office/drawing/2014/main" id="{F076C6CF-A6FF-A947-80C0-CDC9B432A748}"/>
              </a:ext>
            </a:extLst>
          </p:cNvPr>
          <p:cNvSpPr/>
          <p:nvPr/>
        </p:nvSpPr>
        <p:spPr>
          <a:xfrm>
            <a:off x="7503513" y="817866"/>
            <a:ext cx="4335691" cy="5076219"/>
          </a:xfrm>
          <a:prstGeom prst="rect">
            <a:avLst/>
          </a:prstGeom>
          <a:solidFill>
            <a:srgbClr val="003F7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8F05B5D8-CA5B-1D48-BF7B-5493C3496449}"/>
              </a:ext>
            </a:extLst>
          </p:cNvPr>
          <p:cNvSpPr txBox="1"/>
          <p:nvPr/>
        </p:nvSpPr>
        <p:spPr>
          <a:xfrm>
            <a:off x="7595226" y="1390069"/>
            <a:ext cx="2277963" cy="473975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Calibri"/>
                <a:ea typeface="+mn-ea"/>
                <a:cs typeface="+mn-cs"/>
              </a:rPr>
              <a:t>Building Partnerships</a:t>
            </a:r>
            <a:endParaRPr lang="en-US" sz="1600" b="1" i="0" u="none" strike="noStrike" kern="1200" cap="none" spc="0" normalizeH="0" baseline="0" noProof="0">
              <a:ln>
                <a:noFill/>
              </a:ln>
              <a:solidFill>
                <a:schemeClr val="bg1"/>
              </a:solidFill>
              <a:effectLst/>
              <a:uLnTx/>
              <a:uFillTx/>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Calibri"/>
                <a:ea typeface="+mn-ea"/>
                <a:cs typeface="+mn-cs"/>
              </a:rPr>
              <a:t>•Initial Contact</a:t>
            </a:r>
            <a:endParaRPr lang="en-US" sz="1600" b="0" i="0" u="none" strike="noStrike" kern="1200" cap="none" spc="0" normalizeH="0" baseline="0" noProof="0">
              <a:ln>
                <a:noFill/>
              </a:ln>
              <a:solidFill>
                <a:schemeClr val="bg1"/>
              </a:solidFill>
              <a:effectLst/>
              <a:uLnTx/>
              <a:uFillTx/>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Calibri"/>
                <a:ea typeface="+mn-ea"/>
                <a:cs typeface="+mn-cs"/>
              </a:rPr>
              <a:t>•Discovery Call</a:t>
            </a:r>
            <a:endParaRPr lang="en-US" sz="1600" b="0" i="0" u="none" strike="noStrike" kern="1200" cap="none" spc="0" normalizeH="0" baseline="0" noProof="0">
              <a:ln>
                <a:noFill/>
              </a:ln>
              <a:solidFill>
                <a:schemeClr val="bg1"/>
              </a:solidFill>
              <a:effectLst/>
              <a:uLnTx/>
              <a:uFillTx/>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Calibri"/>
                <a:ea typeface="+mn-ea"/>
                <a:cs typeface="+mn-cs"/>
              </a:rPr>
              <a:t>•Vetting</a:t>
            </a:r>
            <a:endParaRPr lang="en-US" sz="1600" b="0" i="0" u="none" strike="noStrike" kern="1200" cap="none" spc="0" normalizeH="0" baseline="0" noProof="0">
              <a:ln>
                <a:noFill/>
              </a:ln>
              <a:solidFill>
                <a:schemeClr val="bg1"/>
              </a:solidFill>
              <a:effectLst/>
              <a:uLnTx/>
              <a:uFillTx/>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Calibri"/>
                <a:ea typeface="+mn-ea"/>
                <a:cs typeface="+mn-cs"/>
              </a:rPr>
              <a:t>•Partner Plan Development</a:t>
            </a:r>
            <a:endParaRPr lang="en-US" sz="1600" b="0" i="0" u="none" strike="noStrike" kern="1200" cap="none" spc="0" normalizeH="0" baseline="0" noProof="0">
              <a:ln>
                <a:noFill/>
              </a:ln>
              <a:solidFill>
                <a:schemeClr val="bg1"/>
              </a:solidFill>
              <a:effectLst/>
              <a:uLnTx/>
              <a:uFillTx/>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u="none" strike="noStrike" kern="1200" cap="none" spc="0" normalizeH="0" baseline="0" noProof="0">
              <a:ln>
                <a:noFill/>
              </a:ln>
              <a:solidFill>
                <a:schemeClr val="bg1"/>
              </a:solidFill>
              <a:effectLst/>
              <a:uLnTx/>
              <a:uFillTx/>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Calibri"/>
                <a:ea typeface="+mn-ea"/>
                <a:cs typeface="+mn-cs"/>
              </a:rPr>
              <a:t>Sustaining Partnerships</a:t>
            </a:r>
            <a:endParaRPr lang="en-US" sz="1600" b="1" i="0" u="none" strike="noStrike" kern="1200" cap="none" spc="0" normalizeH="0" baseline="0" noProof="0">
              <a:ln>
                <a:noFill/>
              </a:ln>
              <a:solidFill>
                <a:schemeClr val="bg1"/>
              </a:solidFill>
              <a:effectLst/>
              <a:uLnTx/>
              <a:uFillTx/>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Calibri"/>
                <a:ea typeface="+mn-ea"/>
                <a:cs typeface="+mn-cs"/>
              </a:rPr>
              <a:t>•Execute Activities</a:t>
            </a:r>
            <a:endParaRPr lang="en-US" sz="1600" b="0" i="0" u="none" strike="noStrike" kern="1200" cap="none" spc="0" normalizeH="0" baseline="0" noProof="0">
              <a:ln>
                <a:noFill/>
              </a:ln>
              <a:solidFill>
                <a:schemeClr val="bg1"/>
              </a:solidFill>
              <a:effectLst/>
              <a:uLnTx/>
              <a:uFillTx/>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Calibri"/>
                <a:ea typeface="+mn-ea"/>
                <a:cs typeface="+mn-cs"/>
              </a:rPr>
              <a:t>•Regular Communications</a:t>
            </a:r>
            <a:endParaRPr lang="en-US" sz="1600" b="0" i="0" u="none" strike="noStrike" kern="1200" cap="none" spc="0" normalizeH="0" baseline="0" noProof="0">
              <a:ln>
                <a:noFill/>
              </a:ln>
              <a:solidFill>
                <a:schemeClr val="bg1"/>
              </a:solidFill>
              <a:effectLst/>
              <a:uLnTx/>
              <a:uFillTx/>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Calibri"/>
                <a:ea typeface="+mn-ea"/>
                <a:cs typeface="+mn-cs"/>
              </a:rPr>
              <a:t>•Assess Efforts/Revise</a:t>
            </a:r>
            <a:br>
              <a:rPr lang="en-US" sz="1600" b="0" i="0" u="none" strike="noStrike" kern="1200" cap="none" spc="0" normalizeH="0" baseline="0" noProof="0">
                <a:ln>
                  <a:noFill/>
                </a:ln>
                <a:effectLst/>
                <a:uLnTx/>
                <a:uFillTx/>
                <a:latin typeface="Calibri"/>
              </a:rPr>
            </a:br>
            <a:endParaRPr lang="en-US" sz="1600" b="0" i="0" u="none" strike="noStrike" kern="1200" cap="none" spc="0" normalizeH="0" baseline="0" noProof="0">
              <a:ln>
                <a:noFill/>
              </a:ln>
              <a:solidFill>
                <a:schemeClr val="bg1"/>
              </a:solidFill>
              <a:effectLst/>
              <a:uLnTx/>
              <a:uFillTx/>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Calibri"/>
                <a:ea typeface="+mn-ea"/>
                <a:cs typeface="+mn-cs"/>
              </a:rPr>
              <a:t>Director’s Engagements</a:t>
            </a:r>
            <a:endParaRPr lang="en-US" sz="1600" b="1" i="0" u="none" strike="noStrike" kern="1200" cap="none" spc="0" normalizeH="0" baseline="0" noProof="0">
              <a:ln>
                <a:noFill/>
              </a:ln>
              <a:solidFill>
                <a:schemeClr val="bg1"/>
              </a:solidFill>
              <a:effectLst/>
              <a:uLnTx/>
              <a:uFillTx/>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Calibri"/>
                <a:ea typeface="+mn-ea"/>
                <a:cs typeface="+mn-cs"/>
              </a:rPr>
              <a:t>•Event Analysis</a:t>
            </a:r>
            <a:endParaRPr lang="en-US" sz="1600" b="0" i="0" u="none" strike="noStrike" kern="1200" cap="none" spc="0" normalizeH="0" baseline="0" noProof="0">
              <a:ln>
                <a:noFill/>
              </a:ln>
              <a:solidFill>
                <a:schemeClr val="bg1"/>
              </a:solidFill>
              <a:effectLst/>
              <a:uLnTx/>
              <a:uFillTx/>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Calibri"/>
                <a:ea typeface="+mn-ea"/>
                <a:cs typeface="+mn-cs"/>
              </a:rPr>
              <a:t>•10N Staff Coordination</a:t>
            </a:r>
            <a:endParaRPr lang="en-US" sz="1600" b="0" i="0" u="none" strike="noStrike" kern="1200" cap="none" spc="0" normalizeH="0" baseline="0" noProof="0">
              <a:ln>
                <a:noFill/>
              </a:ln>
              <a:solidFill>
                <a:schemeClr val="bg1"/>
              </a:solidFill>
              <a:effectLst/>
              <a:uLnTx/>
              <a:uFillTx/>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Calibri"/>
                <a:ea typeface="+mn-ea"/>
                <a:cs typeface="+mn-cs"/>
              </a:rPr>
              <a:t>•Product Review</a:t>
            </a:r>
            <a:endParaRPr lang="en-US" sz="1600" b="0" i="0" u="none" strike="noStrike" kern="1200" cap="none" spc="0" normalizeH="0" baseline="0" noProof="0">
              <a:ln>
                <a:noFill/>
              </a:ln>
              <a:solidFill>
                <a:schemeClr val="bg1"/>
              </a:solidFill>
              <a:effectLst/>
              <a:uLnTx/>
              <a:uFillTx/>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500" b="0" i="0" u="none" strike="noStrike" kern="1200" cap="none" spc="0" normalizeH="0" baseline="0" noProof="0">
              <a:ln>
                <a:noFill/>
              </a:ln>
              <a:effectLst/>
              <a:uLnTx/>
              <a:uFillTx/>
              <a:latin typeface="Calibri"/>
              <a:cs typeface="Calibri"/>
            </a:endParaRPr>
          </a:p>
        </p:txBody>
      </p:sp>
      <p:sp>
        <p:nvSpPr>
          <p:cNvPr id="5" name="TextBox 4">
            <a:extLst>
              <a:ext uri="{FF2B5EF4-FFF2-40B4-BE49-F238E27FC236}">
                <a16:creationId xmlns:a16="http://schemas.microsoft.com/office/drawing/2014/main" id="{16CFA72A-3B7D-074E-964A-87EFF2A09093}"/>
              </a:ext>
            </a:extLst>
          </p:cNvPr>
          <p:cNvSpPr txBox="1"/>
          <p:nvPr/>
        </p:nvSpPr>
        <p:spPr>
          <a:xfrm>
            <a:off x="9773872" y="1437646"/>
            <a:ext cx="2072506" cy="3985706"/>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Calibri"/>
                <a:ea typeface="+mn-ea"/>
                <a:cs typeface="+mn-cs"/>
              </a:rPr>
              <a:t>SP Partnerships Briefings </a:t>
            </a:r>
            <a:endParaRPr lang="en-US" sz="1600" b="1" i="0" u="none" strike="noStrike" kern="1200" cap="none" spc="0" normalizeH="0" baseline="0" noProof="0">
              <a:ln>
                <a:noFill/>
              </a:ln>
              <a:solidFill>
                <a:schemeClr val="bg1"/>
              </a:solidFill>
              <a:effectLst/>
              <a:uLnTx/>
              <a:uFillTx/>
              <a:latin typeface="Calibri"/>
              <a:cs typeface="Calibri"/>
            </a:endParaRPr>
          </a:p>
          <a:p>
            <a:pPr>
              <a:defRPr/>
            </a:pPr>
            <a:r>
              <a:rPr kumimoji="0" lang="en-US" sz="1600" b="0" i="0" u="none" strike="noStrike" kern="1200" cap="none" spc="0" normalizeH="0" baseline="0" noProof="0">
                <a:ln>
                  <a:noFill/>
                </a:ln>
                <a:solidFill>
                  <a:schemeClr val="bg1"/>
                </a:solidFill>
                <a:effectLst/>
                <a:uLnTx/>
                <a:uFillTx/>
                <a:latin typeface="Calibri"/>
                <a:ea typeface="+mn-ea"/>
                <a:cs typeface="+mn-cs"/>
              </a:rPr>
              <a:t>•</a:t>
            </a:r>
            <a:r>
              <a:rPr lang="en-US" sz="1600">
                <a:solidFill>
                  <a:schemeClr val="bg1"/>
                </a:solidFill>
                <a:latin typeface="Calibri"/>
              </a:rPr>
              <a:t>VA Internal/External Briefings</a:t>
            </a:r>
            <a:endParaRPr lang="en-US" sz="1600" b="0" i="0" u="none" strike="noStrike" kern="1200" cap="none" spc="0" normalizeH="0" baseline="0" noProof="0">
              <a:ln>
                <a:noFill/>
              </a:ln>
              <a:solidFill>
                <a:schemeClr val="bg1"/>
              </a:solidFill>
              <a:effectLst/>
              <a:uLnTx/>
              <a:uFillTx/>
              <a:latin typeface="Calibri"/>
              <a:cs typeface="Calibri"/>
            </a:endParaRPr>
          </a:p>
          <a:p>
            <a:pPr>
              <a:defRPr/>
            </a:pPr>
            <a:endParaRPr lang="en-US" sz="1600" b="1">
              <a:solidFill>
                <a:schemeClr val="bg1"/>
              </a:solidFill>
              <a:latin typeface="Calibri"/>
              <a:cs typeface="Calibri"/>
            </a:endParaRPr>
          </a:p>
          <a:p>
            <a:pPr marL="0" marR="0" lvl="0" indent="0" algn="l" defTabSz="914400">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Calibri"/>
                <a:ea typeface="+mn-ea"/>
                <a:cs typeface="+mn-cs"/>
              </a:rPr>
              <a:t>VA – Internal Coordination</a:t>
            </a:r>
            <a:endParaRPr lang="en-US" sz="1600" i="0" u="none" strike="noStrike" kern="1200" cap="none" spc="0" normalizeH="0" baseline="0" noProof="0">
              <a:ln>
                <a:noFill/>
              </a:ln>
              <a:solidFill>
                <a:schemeClr val="bg1"/>
              </a:solidFill>
              <a:effectLst/>
              <a:uLnTx/>
              <a:uFillTx/>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Calibri"/>
                <a:ea typeface="+mn-ea"/>
                <a:cs typeface="+mn-cs"/>
              </a:rPr>
              <a:t>•VACO-level Offices</a:t>
            </a:r>
            <a:endParaRPr lang="en-US" sz="1600" b="0" i="0" u="none" strike="noStrike" kern="1200" cap="none" spc="0" normalizeH="0" baseline="0" noProof="0">
              <a:ln>
                <a:noFill/>
              </a:ln>
              <a:solidFill>
                <a:schemeClr val="bg1"/>
              </a:solidFill>
              <a:effectLst/>
              <a:uLnTx/>
              <a:uFillTx/>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Calibri"/>
                <a:ea typeface="+mn-ea"/>
                <a:cs typeface="+mn-cs"/>
              </a:rPr>
              <a:t>•VBA, CMV, CWV, etc.</a:t>
            </a:r>
            <a:endParaRPr lang="en-US" sz="1600" b="0" i="0" u="none" strike="noStrike" kern="1200" cap="none" spc="0" normalizeH="0" baseline="0" noProof="0">
              <a:ln>
                <a:noFill/>
              </a:ln>
              <a:solidFill>
                <a:schemeClr val="bg1"/>
              </a:solidFill>
              <a:effectLst/>
              <a:uLnTx/>
              <a:uFillTx/>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i="0" u="none" strike="noStrike" kern="1200" cap="none" spc="0" normalizeH="0" baseline="0" noProof="0">
              <a:ln>
                <a:noFill/>
              </a:ln>
              <a:solidFill>
                <a:schemeClr val="bg1"/>
              </a:solidFill>
              <a:effectLst/>
              <a:uLnTx/>
              <a:uFillTx/>
              <a:latin typeface="Calibri"/>
              <a:cs typeface="Calibri"/>
            </a:endParaRPr>
          </a:p>
          <a:p>
            <a:pPr>
              <a:defRPr/>
            </a:pPr>
            <a:r>
              <a:rPr lang="en-US" sz="1600" b="1">
                <a:solidFill>
                  <a:schemeClr val="bg1"/>
                </a:solidFill>
                <a:latin typeface="Calibri"/>
                <a:cs typeface="Calibri"/>
              </a:rPr>
              <a:t>Communications Products</a:t>
            </a:r>
            <a:endParaRPr lang="en-US" sz="1600">
              <a:solidFill>
                <a:schemeClr val="bg1"/>
              </a:solidFill>
              <a:ea typeface="+mn-lt"/>
              <a:cs typeface="+mn-lt"/>
            </a:endParaRPr>
          </a:p>
          <a:p>
            <a:pPr>
              <a:defRPr/>
            </a:pPr>
            <a:r>
              <a:rPr lang="en-US" sz="1600">
                <a:solidFill>
                  <a:schemeClr val="bg1"/>
                </a:solidFill>
                <a:latin typeface="Calibri"/>
                <a:cs typeface="Calibri"/>
              </a:rPr>
              <a:t>•OPIA Support</a:t>
            </a:r>
            <a:endParaRPr lang="en-US" sz="1600">
              <a:solidFill>
                <a:schemeClr val="bg1"/>
              </a:solidFill>
              <a:ea typeface="+mn-lt"/>
              <a:cs typeface="+mn-lt"/>
            </a:endParaRPr>
          </a:p>
          <a:p>
            <a:pPr>
              <a:defRPr/>
            </a:pPr>
            <a:r>
              <a:rPr lang="en-US" sz="1600">
                <a:solidFill>
                  <a:schemeClr val="bg1"/>
                </a:solidFill>
                <a:latin typeface="Calibri"/>
                <a:cs typeface="Calibri"/>
              </a:rPr>
              <a:t>•Press Releases, Blogs</a:t>
            </a:r>
            <a:endParaRPr lang="en-US" sz="1600">
              <a:solidFill>
                <a:schemeClr val="bg1"/>
              </a:solidFill>
              <a:ea typeface="+mn-lt"/>
              <a:cs typeface="+mn-lt"/>
            </a:endParaRPr>
          </a:p>
          <a:p>
            <a:pPr>
              <a:defRPr/>
            </a:pPr>
            <a:r>
              <a:rPr lang="en-US" sz="1600">
                <a:solidFill>
                  <a:schemeClr val="bg1"/>
                </a:solidFill>
                <a:latin typeface="Calibri"/>
                <a:cs typeface="Calibri"/>
              </a:rPr>
              <a:t>•Partner Products</a:t>
            </a:r>
            <a:endParaRPr lang="en-US" sz="160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12" name="Content Placeholder 9">
            <a:extLst>
              <a:ext uri="{FF2B5EF4-FFF2-40B4-BE49-F238E27FC236}">
                <a16:creationId xmlns:a16="http://schemas.microsoft.com/office/drawing/2014/main" id="{B012DDAA-FD07-4FE1-80AA-221EC3496A93}"/>
              </a:ext>
            </a:extLst>
          </p:cNvPr>
          <p:cNvSpPr txBox="1">
            <a:spLocks/>
          </p:cNvSpPr>
          <p:nvPr/>
        </p:nvSpPr>
        <p:spPr>
          <a:xfrm>
            <a:off x="8914372" y="878966"/>
            <a:ext cx="1513974" cy="7543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194D3"/>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194D3"/>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194D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194D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194D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a:solidFill>
                  <a:schemeClr val="bg1"/>
                </a:solidFill>
              </a:rPr>
              <a:t>Tactics</a:t>
            </a:r>
            <a:endParaRPr lang="en-US">
              <a:solidFill>
                <a:schemeClr val="bg1"/>
              </a:solidFill>
              <a:cs typeface="Calibri"/>
            </a:endParaRPr>
          </a:p>
        </p:txBody>
      </p:sp>
    </p:spTree>
    <p:extLst>
      <p:ext uri="{BB962C8B-B14F-4D97-AF65-F5344CB8AC3E}">
        <p14:creationId xmlns:p14="http://schemas.microsoft.com/office/powerpoint/2010/main" val="30750891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62FAF-3C1C-4914-9448-9F79E94D14F7}"/>
              </a:ext>
            </a:extLst>
          </p:cNvPr>
          <p:cNvSpPr>
            <a:spLocks noGrp="1"/>
          </p:cNvSpPr>
          <p:nvPr>
            <p:ph type="title"/>
          </p:nvPr>
        </p:nvSpPr>
        <p:spPr>
          <a:xfrm>
            <a:off x="503441" y="425450"/>
            <a:ext cx="11148447" cy="1066323"/>
          </a:xfrm>
        </p:spPr>
        <p:txBody>
          <a:bodyPr/>
          <a:lstStyle/>
          <a:p>
            <a:r>
              <a:rPr lang="en-US"/>
              <a:t>Effective Community-Based Suicide Prevention</a:t>
            </a:r>
          </a:p>
        </p:txBody>
      </p:sp>
      <p:sp>
        <p:nvSpPr>
          <p:cNvPr id="3" name="Content Placeholder 2">
            <a:extLst>
              <a:ext uri="{FF2B5EF4-FFF2-40B4-BE49-F238E27FC236}">
                <a16:creationId xmlns:a16="http://schemas.microsoft.com/office/drawing/2014/main" id="{CA6F8E05-BFD0-4536-B490-189FD6E3BC9E}"/>
              </a:ext>
            </a:extLst>
          </p:cNvPr>
          <p:cNvSpPr>
            <a:spLocks noGrp="1"/>
          </p:cNvSpPr>
          <p:nvPr>
            <p:ph sz="half" idx="1"/>
          </p:nvPr>
        </p:nvSpPr>
        <p:spPr>
          <a:xfrm>
            <a:off x="848359" y="1409438"/>
            <a:ext cx="10515600" cy="919424"/>
          </a:xfrm>
        </p:spPr>
        <p:txBody>
          <a:bodyPr vert="horz" lIns="91440" tIns="45720" rIns="91440" bIns="45720" rtlCol="0" anchor="t">
            <a:noAutofit/>
          </a:bodyPr>
          <a:lstStyle/>
          <a:p>
            <a:pPr marL="0" indent="0">
              <a:buNone/>
            </a:pPr>
            <a:r>
              <a:rPr lang="en-US" sz="3200"/>
              <a:t>For successful coalition building, it is important that all members actively participate in:</a:t>
            </a:r>
            <a:endParaRPr lang="en-US" sz="3200">
              <a:cs typeface="Calibri" panose="020F0502020204030204"/>
            </a:endParaRPr>
          </a:p>
        </p:txBody>
      </p:sp>
      <p:sp>
        <p:nvSpPr>
          <p:cNvPr id="5" name="Content Placeholder 4">
            <a:extLst>
              <a:ext uri="{FF2B5EF4-FFF2-40B4-BE49-F238E27FC236}">
                <a16:creationId xmlns:a16="http://schemas.microsoft.com/office/drawing/2014/main" id="{92490DF2-AEFB-4235-94BF-1BA2843DB6C0}"/>
              </a:ext>
            </a:extLst>
          </p:cNvPr>
          <p:cNvSpPr>
            <a:spLocks noGrp="1"/>
          </p:cNvSpPr>
          <p:nvPr>
            <p:ph sz="half" idx="2"/>
          </p:nvPr>
        </p:nvSpPr>
        <p:spPr>
          <a:xfrm>
            <a:off x="848359" y="2715298"/>
            <a:ext cx="5848516" cy="2540381"/>
          </a:xfrm>
        </p:spPr>
        <p:txBody>
          <a:bodyPr vert="horz" lIns="91440" tIns="45720" rIns="91440" bIns="45720" numCol="2" rtlCol="0" anchor="t">
            <a:normAutofit/>
          </a:bodyPr>
          <a:lstStyle/>
          <a:p>
            <a:pPr marL="514350" indent="-514350">
              <a:buFont typeface="+mj-lt"/>
              <a:buAutoNum type="arabicPeriod"/>
            </a:pPr>
            <a:r>
              <a:rPr lang="en-US" sz="2600"/>
              <a:t>Developing Shared Vision</a:t>
            </a:r>
            <a:endParaRPr lang="en-US" sz="2600">
              <a:cs typeface="Calibri"/>
            </a:endParaRPr>
          </a:p>
          <a:p>
            <a:pPr marL="514350" indent="-514350">
              <a:buAutoNum type="arabicPeriod"/>
            </a:pPr>
            <a:r>
              <a:rPr lang="en-US" sz="2600"/>
              <a:t>Needs Assessment </a:t>
            </a:r>
            <a:endParaRPr lang="en-US" sz="2600">
              <a:cs typeface="Calibri"/>
            </a:endParaRPr>
          </a:p>
          <a:p>
            <a:pPr marL="514350" indent="-514350">
              <a:buFont typeface="+mj-lt"/>
              <a:buAutoNum type="arabicPeriod"/>
            </a:pPr>
            <a:r>
              <a:rPr lang="en-US" sz="2600"/>
              <a:t>Organizational Capacity</a:t>
            </a:r>
            <a:endParaRPr lang="en-US" sz="2600">
              <a:cs typeface="Calibri"/>
            </a:endParaRPr>
          </a:p>
          <a:p>
            <a:pPr marL="514350" indent="-514350">
              <a:buFont typeface="+mj-lt"/>
              <a:buAutoNum type="arabicPeriod"/>
            </a:pPr>
            <a:r>
              <a:rPr lang="en-US" sz="2600"/>
              <a:t>Planning</a:t>
            </a:r>
            <a:endParaRPr lang="en-US" sz="2600">
              <a:cs typeface="Calibri"/>
            </a:endParaRPr>
          </a:p>
          <a:p>
            <a:pPr marL="514350" indent="-514350">
              <a:buFont typeface="+mj-lt"/>
              <a:buAutoNum type="arabicPeriod"/>
            </a:pPr>
            <a:r>
              <a:rPr lang="en-US" sz="2600"/>
              <a:t>Implementation</a:t>
            </a:r>
            <a:endParaRPr lang="en-US" sz="2600">
              <a:cs typeface="Calibri"/>
            </a:endParaRPr>
          </a:p>
          <a:p>
            <a:pPr marL="514350" indent="-514350">
              <a:buFont typeface="+mj-lt"/>
              <a:buAutoNum type="arabicPeriod"/>
            </a:pPr>
            <a:r>
              <a:rPr lang="en-US" sz="2600"/>
              <a:t>Evaluation</a:t>
            </a:r>
            <a:endParaRPr lang="en-US" sz="2600">
              <a:cs typeface="Calibri"/>
            </a:endParaRPr>
          </a:p>
          <a:p>
            <a:pPr marL="514350" indent="-514350">
              <a:buFont typeface="+mj-lt"/>
              <a:buAutoNum type="arabicPeriod"/>
            </a:pPr>
            <a:r>
              <a:rPr lang="en-US" sz="2600"/>
              <a:t>Sustainability </a:t>
            </a:r>
            <a:endParaRPr lang="en-US" sz="2600">
              <a:cs typeface="Calibri"/>
            </a:endParaRPr>
          </a:p>
          <a:p>
            <a:endParaRPr lang="en-US" sz="3000">
              <a:cs typeface="Calibri"/>
            </a:endParaRPr>
          </a:p>
        </p:txBody>
      </p:sp>
      <p:sp>
        <p:nvSpPr>
          <p:cNvPr id="4" name="Slide Number Placeholder 3">
            <a:extLst>
              <a:ext uri="{FF2B5EF4-FFF2-40B4-BE49-F238E27FC236}">
                <a16:creationId xmlns:a16="http://schemas.microsoft.com/office/drawing/2014/main" id="{1324D966-A843-4A67-A63B-36F18B5725B6}"/>
              </a:ext>
            </a:extLst>
          </p:cNvPr>
          <p:cNvSpPr>
            <a:spLocks noGrp="1"/>
          </p:cNvSpPr>
          <p:nvPr>
            <p:ph type="sldNum" sz="quarter" idx="12"/>
          </p:nvPr>
        </p:nvSpPr>
        <p:spPr/>
        <p:txBody>
          <a:bodyPr/>
          <a:lstStyle/>
          <a:p>
            <a:fld id="{ACD12D91-5F71-FE4F-A594-B9667DC21877}" type="slidenum">
              <a:rPr lang="en-US" dirty="0" smtClean="0"/>
              <a:t>48</a:t>
            </a:fld>
            <a:endParaRPr lang="en-US"/>
          </a:p>
        </p:txBody>
      </p:sp>
      <p:pic>
        <p:nvPicPr>
          <p:cNvPr id="7" name="Picture 7">
            <a:extLst>
              <a:ext uri="{FF2B5EF4-FFF2-40B4-BE49-F238E27FC236}">
                <a16:creationId xmlns:a16="http://schemas.microsoft.com/office/drawing/2014/main" id="{192061CF-BBAD-4695-838A-D6E99A9597C4}"/>
              </a:ext>
            </a:extLst>
          </p:cNvPr>
          <p:cNvPicPr>
            <a:picLocks noChangeAspect="1"/>
          </p:cNvPicPr>
          <p:nvPr/>
        </p:nvPicPr>
        <p:blipFill>
          <a:blip r:embed="rId3"/>
          <a:stretch>
            <a:fillRect/>
          </a:stretch>
        </p:blipFill>
        <p:spPr>
          <a:xfrm>
            <a:off x="6490855" y="2218463"/>
            <a:ext cx="5144652" cy="3356253"/>
          </a:xfrm>
          <a:prstGeom prst="rect">
            <a:avLst/>
          </a:prstGeom>
        </p:spPr>
      </p:pic>
    </p:spTree>
    <p:extLst>
      <p:ext uri="{BB962C8B-B14F-4D97-AF65-F5344CB8AC3E}">
        <p14:creationId xmlns:p14="http://schemas.microsoft.com/office/powerpoint/2010/main" val="13410437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AC43DC-8AFF-4292-A9D8-7254AA6754B9}"/>
              </a:ext>
            </a:extLst>
          </p:cNvPr>
          <p:cNvSpPr>
            <a:spLocks noGrp="1"/>
          </p:cNvSpPr>
          <p:nvPr>
            <p:ph type="body" idx="1"/>
          </p:nvPr>
        </p:nvSpPr>
        <p:spPr>
          <a:xfrm>
            <a:off x="589593" y="1541810"/>
            <a:ext cx="3173095" cy="576776"/>
          </a:xfrm>
        </p:spPr>
        <p:txBody>
          <a:bodyPr>
            <a:noAutofit/>
          </a:bodyPr>
          <a:lstStyle/>
          <a:p>
            <a:r>
              <a:rPr lang="en-US"/>
              <a:t>Short-Term Objectives</a:t>
            </a:r>
          </a:p>
        </p:txBody>
      </p:sp>
      <p:sp>
        <p:nvSpPr>
          <p:cNvPr id="3" name="Content Placeholder 2">
            <a:extLst>
              <a:ext uri="{FF2B5EF4-FFF2-40B4-BE49-F238E27FC236}">
                <a16:creationId xmlns:a16="http://schemas.microsoft.com/office/drawing/2014/main" id="{8C585C8E-90D5-456C-8A89-0CB36119C0E0}"/>
              </a:ext>
            </a:extLst>
          </p:cNvPr>
          <p:cNvSpPr>
            <a:spLocks noGrp="1"/>
          </p:cNvSpPr>
          <p:nvPr>
            <p:ph sz="half" idx="2"/>
          </p:nvPr>
        </p:nvSpPr>
        <p:spPr>
          <a:xfrm>
            <a:off x="359783" y="2274372"/>
            <a:ext cx="3735391" cy="3639211"/>
          </a:xfrm>
        </p:spPr>
        <p:txBody>
          <a:bodyPr>
            <a:noAutofit/>
          </a:bodyPr>
          <a:lstStyle/>
          <a:p>
            <a:pPr fontAlgn="base"/>
            <a:r>
              <a:rPr lang="en-US" sz="1700"/>
              <a:t>Enhanced suicide prevention networks​</a:t>
            </a:r>
          </a:p>
          <a:p>
            <a:pPr fontAlgn="base"/>
            <a:r>
              <a:rPr lang="en-US" sz="1700"/>
              <a:t>Increased engagement with Veterans</a:t>
            </a:r>
          </a:p>
          <a:p>
            <a:pPr fontAlgn="base"/>
            <a:r>
              <a:rPr lang="en-US" sz="1700"/>
              <a:t>Increased reach and adoption of CBI-SP</a:t>
            </a:r>
          </a:p>
          <a:p>
            <a:pPr fontAlgn="base"/>
            <a:r>
              <a:rPr lang="en-US" sz="1700"/>
              <a:t>Reduced gaps in community-based suicide prevention systems ​</a:t>
            </a:r>
          </a:p>
          <a:p>
            <a:pPr fontAlgn="base"/>
            <a:r>
              <a:rPr lang="en-US" sz="1700"/>
              <a:t>Improved community climate outcomes</a:t>
            </a:r>
          </a:p>
        </p:txBody>
      </p:sp>
      <p:sp>
        <p:nvSpPr>
          <p:cNvPr id="4" name="Text Placeholder 3">
            <a:extLst>
              <a:ext uri="{FF2B5EF4-FFF2-40B4-BE49-F238E27FC236}">
                <a16:creationId xmlns:a16="http://schemas.microsoft.com/office/drawing/2014/main" id="{BF5F7D4E-6FB3-4E1A-8538-09863C957802}"/>
              </a:ext>
            </a:extLst>
          </p:cNvPr>
          <p:cNvSpPr>
            <a:spLocks noGrp="1"/>
          </p:cNvSpPr>
          <p:nvPr>
            <p:ph type="body" sz="quarter" idx="3"/>
          </p:nvPr>
        </p:nvSpPr>
        <p:spPr>
          <a:xfrm>
            <a:off x="4353131" y="1541810"/>
            <a:ext cx="3316373" cy="576776"/>
          </a:xfrm>
        </p:spPr>
        <p:txBody>
          <a:bodyPr/>
          <a:lstStyle/>
          <a:p>
            <a:r>
              <a:rPr lang="en-US"/>
              <a:t>Intermediate Objectives</a:t>
            </a:r>
          </a:p>
        </p:txBody>
      </p:sp>
      <p:sp>
        <p:nvSpPr>
          <p:cNvPr id="5" name="Content Placeholder 4">
            <a:extLst>
              <a:ext uri="{FF2B5EF4-FFF2-40B4-BE49-F238E27FC236}">
                <a16:creationId xmlns:a16="http://schemas.microsoft.com/office/drawing/2014/main" id="{6370A570-E747-4D85-9DE9-EE1CF5DB2E2C}"/>
              </a:ext>
            </a:extLst>
          </p:cNvPr>
          <p:cNvSpPr>
            <a:spLocks noGrp="1"/>
          </p:cNvSpPr>
          <p:nvPr>
            <p:ph sz="quarter" idx="4"/>
          </p:nvPr>
        </p:nvSpPr>
        <p:spPr>
          <a:xfrm>
            <a:off x="4195288" y="2269497"/>
            <a:ext cx="3635277" cy="3839621"/>
          </a:xfrm>
        </p:spPr>
        <p:txBody>
          <a:bodyPr>
            <a:noAutofit/>
          </a:bodyPr>
          <a:lstStyle/>
          <a:p>
            <a:pPr fontAlgn="base"/>
            <a:r>
              <a:rPr lang="en-US" sz="1600"/>
              <a:t>Increased formal help-seeking / use of care​</a:t>
            </a:r>
          </a:p>
          <a:p>
            <a:pPr fontAlgn="base"/>
            <a:r>
              <a:rPr lang="en-US" sz="1600"/>
              <a:t>Increased referrals from multiple sources </a:t>
            </a:r>
          </a:p>
          <a:p>
            <a:pPr fontAlgn="base"/>
            <a:r>
              <a:rPr lang="en-US" sz="1600"/>
              <a:t>Improved treatment engagement and retention among Veterans seeking care ​</a:t>
            </a:r>
          </a:p>
          <a:p>
            <a:pPr fontAlgn="base"/>
            <a:r>
              <a:rPr lang="en-US" sz="1600"/>
              <a:t>Enhanced community collaboration regarding Veteran services and suicide prevention​</a:t>
            </a:r>
          </a:p>
          <a:p>
            <a:pPr fontAlgn="base"/>
            <a:r>
              <a:rPr lang="en-US" sz="1600"/>
              <a:t>Increased access to safe firearms storage options​</a:t>
            </a:r>
          </a:p>
          <a:p>
            <a:pPr fontAlgn="base"/>
            <a:r>
              <a:rPr lang="en-US" sz="1600"/>
              <a:t>Increased willingness to discuss and use safe firearms storage</a:t>
            </a:r>
          </a:p>
        </p:txBody>
      </p:sp>
      <p:sp>
        <p:nvSpPr>
          <p:cNvPr id="6" name="Slide Number Placeholder 5">
            <a:extLst>
              <a:ext uri="{FF2B5EF4-FFF2-40B4-BE49-F238E27FC236}">
                <a16:creationId xmlns:a16="http://schemas.microsoft.com/office/drawing/2014/main" id="{4D5AF552-BF74-4D13-8A39-ABC73B28CFA2}"/>
              </a:ext>
            </a:extLst>
          </p:cNvPr>
          <p:cNvSpPr>
            <a:spLocks noGrp="1"/>
          </p:cNvSpPr>
          <p:nvPr>
            <p:ph type="sldNum" sz="quarter" idx="12"/>
          </p:nvPr>
        </p:nvSpPr>
        <p:spPr>
          <a:xfrm>
            <a:off x="4902200" y="6356351"/>
            <a:ext cx="2743200" cy="365125"/>
          </a:xfrm>
        </p:spPr>
        <p:txBody>
          <a:bodyPr/>
          <a:lstStyle/>
          <a:p>
            <a:fld id="{ACD12D91-5F71-FE4F-A594-B9667DC21877}" type="slidenum">
              <a:rPr lang="en-US" smtClean="0"/>
              <a:t>49</a:t>
            </a:fld>
            <a:endParaRPr lang="en-US"/>
          </a:p>
        </p:txBody>
      </p:sp>
      <p:sp>
        <p:nvSpPr>
          <p:cNvPr id="7" name="Title 6">
            <a:extLst>
              <a:ext uri="{FF2B5EF4-FFF2-40B4-BE49-F238E27FC236}">
                <a16:creationId xmlns:a16="http://schemas.microsoft.com/office/drawing/2014/main" id="{7C55A5DD-5A95-452F-9738-46CA56E927E2}"/>
              </a:ext>
            </a:extLst>
          </p:cNvPr>
          <p:cNvSpPr>
            <a:spLocks noGrp="1"/>
          </p:cNvSpPr>
          <p:nvPr>
            <p:ph type="title"/>
          </p:nvPr>
        </p:nvSpPr>
        <p:spPr>
          <a:xfrm>
            <a:off x="380794" y="419442"/>
            <a:ext cx="10905445" cy="1340160"/>
          </a:xfrm>
        </p:spPr>
        <p:txBody>
          <a:bodyPr vert="horz" lIns="91440" tIns="45720" rIns="91440" bIns="45720" rtlCol="0" anchor="ctr">
            <a:noAutofit/>
          </a:bodyPr>
          <a:lstStyle/>
          <a:p>
            <a:r>
              <a:rPr lang="en-US" sz="3200">
                <a:ea typeface="+mn-lt"/>
                <a:cs typeface="+mn-lt"/>
              </a:rPr>
              <a:t>Community Engagement and Partnerships Program: Anticipated Outcomes</a:t>
            </a:r>
          </a:p>
        </p:txBody>
      </p:sp>
      <p:sp>
        <p:nvSpPr>
          <p:cNvPr id="8" name="Text Placeholder 3">
            <a:extLst>
              <a:ext uri="{FF2B5EF4-FFF2-40B4-BE49-F238E27FC236}">
                <a16:creationId xmlns:a16="http://schemas.microsoft.com/office/drawing/2014/main" id="{1E2D7B8F-85A3-4726-9DFE-3E03F6DF67CB}"/>
              </a:ext>
            </a:extLst>
          </p:cNvPr>
          <p:cNvSpPr txBox="1">
            <a:spLocks/>
          </p:cNvSpPr>
          <p:nvPr/>
        </p:nvSpPr>
        <p:spPr>
          <a:xfrm>
            <a:off x="8412135" y="1541810"/>
            <a:ext cx="2682039" cy="576776"/>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Clr>
                <a:srgbClr val="0194D3"/>
              </a:buClr>
              <a:buFont typeface="Arial" panose="020B0604020202020204" pitchFamily="34" charset="0"/>
              <a:buNone/>
              <a:defRPr sz="2400" b="1" kern="1200">
                <a:solidFill>
                  <a:schemeClr val="tx1">
                    <a:lumMod val="85000"/>
                    <a:lumOff val="15000"/>
                  </a:schemeClr>
                </a:solidFill>
                <a:latin typeface="+mn-lt"/>
                <a:ea typeface="+mn-ea"/>
                <a:cs typeface="+mn-cs"/>
              </a:defRPr>
            </a:lvl1pPr>
            <a:lvl2pPr marL="457200" indent="0" algn="l" defTabSz="914400" rtl="0" eaLnBrk="1" latinLnBrk="0" hangingPunct="1">
              <a:lnSpc>
                <a:spcPct val="90000"/>
              </a:lnSpc>
              <a:spcBef>
                <a:spcPts val="500"/>
              </a:spcBef>
              <a:buClr>
                <a:srgbClr val="0194D3"/>
              </a:buClr>
              <a:buFont typeface="Arial" panose="020B0604020202020204" pitchFamily="34" charset="0"/>
              <a:buNone/>
              <a:defRPr sz="2000" b="1" kern="1200">
                <a:solidFill>
                  <a:schemeClr val="tx1">
                    <a:lumMod val="85000"/>
                    <a:lumOff val="15000"/>
                  </a:schemeClr>
                </a:solidFill>
                <a:latin typeface="+mn-lt"/>
                <a:ea typeface="+mn-ea"/>
                <a:cs typeface="+mn-cs"/>
              </a:defRPr>
            </a:lvl2pPr>
            <a:lvl3pPr marL="914400" indent="0" algn="l" defTabSz="914400" rtl="0" eaLnBrk="1" latinLnBrk="0" hangingPunct="1">
              <a:lnSpc>
                <a:spcPct val="90000"/>
              </a:lnSpc>
              <a:spcBef>
                <a:spcPts val="500"/>
              </a:spcBef>
              <a:buClr>
                <a:srgbClr val="0194D3"/>
              </a:buClr>
              <a:buFont typeface="Arial" panose="020B0604020202020204" pitchFamily="34" charset="0"/>
              <a:buNone/>
              <a:defRPr sz="1800" b="1" kern="1200">
                <a:solidFill>
                  <a:schemeClr val="tx1">
                    <a:lumMod val="85000"/>
                    <a:lumOff val="15000"/>
                  </a:schemeClr>
                </a:solidFill>
                <a:latin typeface="+mn-lt"/>
                <a:ea typeface="+mn-ea"/>
                <a:cs typeface="+mn-cs"/>
              </a:defRPr>
            </a:lvl3pPr>
            <a:lvl4pPr marL="1371600" indent="0" algn="l" defTabSz="914400" rtl="0" eaLnBrk="1" latinLnBrk="0" hangingPunct="1">
              <a:lnSpc>
                <a:spcPct val="90000"/>
              </a:lnSpc>
              <a:spcBef>
                <a:spcPts val="500"/>
              </a:spcBef>
              <a:buClr>
                <a:srgbClr val="0194D3"/>
              </a:buClr>
              <a:buFont typeface="Arial" panose="020B0604020202020204" pitchFamily="34" charset="0"/>
              <a:buNone/>
              <a:defRPr sz="1600" b="1" kern="1200">
                <a:solidFill>
                  <a:schemeClr val="tx1">
                    <a:lumMod val="85000"/>
                    <a:lumOff val="15000"/>
                  </a:schemeClr>
                </a:solidFill>
                <a:latin typeface="+mn-lt"/>
                <a:ea typeface="+mn-ea"/>
                <a:cs typeface="+mn-cs"/>
              </a:defRPr>
            </a:lvl4pPr>
            <a:lvl5pPr marL="1828800" indent="0" algn="l" defTabSz="914400" rtl="0" eaLnBrk="1" latinLnBrk="0" hangingPunct="1">
              <a:lnSpc>
                <a:spcPct val="90000"/>
              </a:lnSpc>
              <a:spcBef>
                <a:spcPts val="500"/>
              </a:spcBef>
              <a:buClr>
                <a:srgbClr val="0194D3"/>
              </a:buClr>
              <a:buFont typeface="Arial" panose="020B0604020202020204" pitchFamily="34" charset="0"/>
              <a:buNone/>
              <a:defRPr sz="1600" b="1" kern="1200">
                <a:solidFill>
                  <a:schemeClr val="tx1">
                    <a:lumMod val="85000"/>
                    <a:lumOff val="1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a:t>Population Impact</a:t>
            </a:r>
          </a:p>
        </p:txBody>
      </p:sp>
      <p:sp>
        <p:nvSpPr>
          <p:cNvPr id="9" name="Content Placeholder 4">
            <a:extLst>
              <a:ext uri="{FF2B5EF4-FFF2-40B4-BE49-F238E27FC236}">
                <a16:creationId xmlns:a16="http://schemas.microsoft.com/office/drawing/2014/main" id="{50038811-D507-490E-98E2-660CFB0F6551}"/>
              </a:ext>
            </a:extLst>
          </p:cNvPr>
          <p:cNvSpPr txBox="1">
            <a:spLocks/>
          </p:cNvSpPr>
          <p:nvPr/>
        </p:nvSpPr>
        <p:spPr>
          <a:xfrm>
            <a:off x="8185419" y="2269497"/>
            <a:ext cx="3721812" cy="14325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0194D3"/>
              </a:buClr>
              <a:buFont typeface="Arial" panose="020B0604020202020204" pitchFamily="34" charset="0"/>
              <a:buChar char="•"/>
              <a:defRPr sz="20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Clr>
                <a:srgbClr val="0194D3"/>
              </a:buClr>
              <a:buFont typeface="Arial" panose="020B0604020202020204" pitchFamily="34" charset="0"/>
              <a:buChar char="•"/>
              <a:defRPr sz="18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Clr>
                <a:srgbClr val="0194D3"/>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Clr>
                <a:srgbClr val="0194D3"/>
              </a:buClr>
              <a:buFont typeface="Arial" panose="020B0604020202020204" pitchFamily="34" charset="0"/>
              <a:buChar char="•"/>
              <a:defRPr sz="14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Clr>
                <a:srgbClr val="0194D3"/>
              </a:buClr>
              <a:buFont typeface="Arial" panose="020B0604020202020204" pitchFamily="34" charset="0"/>
              <a:buChar char="•"/>
              <a:defRPr sz="12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sz="1600" dirty="0"/>
              <a:t>Reduced Veteran suicide deaths and attempts ​</a:t>
            </a:r>
          </a:p>
          <a:p>
            <a:pPr fontAlgn="base"/>
            <a:r>
              <a:rPr lang="en-US" sz="1600" dirty="0"/>
              <a:t>Reduced all-cause mortality​</a:t>
            </a:r>
            <a:endParaRPr lang="en-US" sz="1600" dirty="0">
              <a:cs typeface="Calibri"/>
            </a:endParaRPr>
          </a:p>
          <a:p>
            <a:pPr fontAlgn="base"/>
            <a:r>
              <a:rPr lang="en-US" sz="1600" dirty="0"/>
              <a:t>Reduced suicide ideation  </a:t>
            </a:r>
            <a:endParaRPr lang="en-US" sz="1600" dirty="0">
              <a:cs typeface="Calibri"/>
            </a:endParaRPr>
          </a:p>
        </p:txBody>
      </p:sp>
      <p:cxnSp>
        <p:nvCxnSpPr>
          <p:cNvPr id="12" name="Straight Connector 11">
            <a:extLst>
              <a:ext uri="{FF2B5EF4-FFF2-40B4-BE49-F238E27FC236}">
                <a16:creationId xmlns:a16="http://schemas.microsoft.com/office/drawing/2014/main" id="{42DE84CA-2F4E-4106-90B9-B44B9396700D}"/>
              </a:ext>
            </a:extLst>
          </p:cNvPr>
          <p:cNvCxnSpPr>
            <a:cxnSpLocks/>
          </p:cNvCxnSpPr>
          <p:nvPr/>
        </p:nvCxnSpPr>
        <p:spPr>
          <a:xfrm>
            <a:off x="4095174" y="1953488"/>
            <a:ext cx="0" cy="360564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32FE467-52FD-489E-9C59-977E98DB7071}"/>
              </a:ext>
            </a:extLst>
          </p:cNvPr>
          <p:cNvCxnSpPr>
            <a:cxnSpLocks/>
          </p:cNvCxnSpPr>
          <p:nvPr/>
        </p:nvCxnSpPr>
        <p:spPr>
          <a:xfrm>
            <a:off x="7927461" y="1953488"/>
            <a:ext cx="0" cy="360564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707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BE51E-8447-4CDD-BF16-624FF3FD6B44}"/>
              </a:ext>
            </a:extLst>
          </p:cNvPr>
          <p:cNvSpPr>
            <a:spLocks noGrp="1"/>
          </p:cNvSpPr>
          <p:nvPr>
            <p:ph type="title"/>
          </p:nvPr>
        </p:nvSpPr>
        <p:spPr>
          <a:xfrm>
            <a:off x="838200" y="660454"/>
            <a:ext cx="10515600" cy="1051256"/>
          </a:xfrm>
        </p:spPr>
        <p:txBody>
          <a:bodyPr/>
          <a:lstStyle/>
          <a:p>
            <a:r>
              <a:rPr lang="en-US"/>
              <a:t>Suicide as a National Problem</a:t>
            </a:r>
          </a:p>
        </p:txBody>
      </p:sp>
      <p:sp>
        <p:nvSpPr>
          <p:cNvPr id="3" name="Content Placeholder 2">
            <a:extLst>
              <a:ext uri="{FF2B5EF4-FFF2-40B4-BE49-F238E27FC236}">
                <a16:creationId xmlns:a16="http://schemas.microsoft.com/office/drawing/2014/main" id="{7CDC10E0-1FB3-47A6-B733-6556CFD2D508}"/>
              </a:ext>
            </a:extLst>
          </p:cNvPr>
          <p:cNvSpPr>
            <a:spLocks noGrp="1"/>
          </p:cNvSpPr>
          <p:nvPr>
            <p:ph idx="1"/>
          </p:nvPr>
        </p:nvSpPr>
        <p:spPr>
          <a:xfrm>
            <a:off x="838200" y="1839383"/>
            <a:ext cx="10515600" cy="4516968"/>
          </a:xfrm>
        </p:spPr>
        <p:txBody>
          <a:bodyPr vert="horz" lIns="91440" tIns="45720" rIns="91440" bIns="45720" rtlCol="0" anchor="t">
            <a:normAutofit/>
          </a:bodyPr>
          <a:lstStyle/>
          <a:p>
            <a:r>
              <a:rPr lang="en-US" dirty="0"/>
              <a:t>Suicide is a national issue, affecting both the Veteran and general population. </a:t>
            </a:r>
          </a:p>
          <a:p>
            <a:r>
              <a:rPr lang="en-US" dirty="0"/>
              <a:t>Societal factors, such as economic disparities, race/ethnicity/LGBT disparities, homelessness, social connection and isolation, and health and well-being, play additional roles in suicide.</a:t>
            </a:r>
          </a:p>
          <a:p>
            <a:r>
              <a:rPr lang="en-US" dirty="0"/>
              <a:t>Coronavirus Disease 2019 (COVID-19) pandemic has also placed additional strain on our Nation and on individuals and communities.</a:t>
            </a:r>
          </a:p>
          <a:p>
            <a:r>
              <a:rPr lang="en-US" dirty="0"/>
              <a:t>One suicide is heartbreaking, notably affecting an estimated 135 surviving individuals for each death by suicide.</a:t>
            </a:r>
          </a:p>
          <a:p>
            <a:r>
              <a:rPr lang="en-US" dirty="0"/>
              <a:t>Our nation grieves with each suicide, necessarily prompting the collective tireless pursuit of evidence-based clinical interventions and community prevention strategies, critical to the implementation of VA’s National Strategy for Preventing Veteran Suicide.</a:t>
            </a:r>
          </a:p>
          <a:p>
            <a:pPr marL="0" marR="0" indent="0">
              <a:lnSpc>
                <a:spcPct val="107000"/>
              </a:lnSpc>
              <a:spcBef>
                <a:spcPts val="1200"/>
              </a:spcBef>
              <a:spcAft>
                <a:spcPts val="0"/>
              </a:spcAft>
              <a:buNone/>
            </a:pP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724492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E906-E9F8-4B52-98AD-F2A71D12C425}"/>
              </a:ext>
            </a:extLst>
          </p:cNvPr>
          <p:cNvSpPr>
            <a:spLocks noGrp="1"/>
          </p:cNvSpPr>
          <p:nvPr>
            <p:ph type="title"/>
          </p:nvPr>
        </p:nvSpPr>
        <p:spPr>
          <a:xfrm>
            <a:off x="3216165" y="2894880"/>
            <a:ext cx="5772807" cy="1064393"/>
          </a:xfrm>
        </p:spPr>
        <p:txBody>
          <a:bodyPr>
            <a:noAutofit/>
          </a:bodyPr>
          <a:lstStyle/>
          <a:p>
            <a:pPr algn="ctr"/>
            <a:r>
              <a:rPr lang="en-US" sz="9600"/>
              <a:t>Discussion &amp; Questions</a:t>
            </a:r>
          </a:p>
        </p:txBody>
      </p:sp>
      <p:sp>
        <p:nvSpPr>
          <p:cNvPr id="4" name="Slide Number Placeholder 3">
            <a:extLst>
              <a:ext uri="{FF2B5EF4-FFF2-40B4-BE49-F238E27FC236}">
                <a16:creationId xmlns:a16="http://schemas.microsoft.com/office/drawing/2014/main" id="{AF2842B6-0C65-4408-B89F-CBBDFB652C90}"/>
              </a:ext>
            </a:extLst>
          </p:cNvPr>
          <p:cNvSpPr>
            <a:spLocks noGrp="1"/>
          </p:cNvSpPr>
          <p:nvPr>
            <p:ph type="sldNum" sz="quarter" idx="12"/>
          </p:nvPr>
        </p:nvSpPr>
        <p:spPr/>
        <p:txBody>
          <a:bodyPr/>
          <a:lstStyle/>
          <a:p>
            <a:fld id="{ACD12D91-5F71-FE4F-A594-B9667DC21877}" type="slidenum">
              <a:rPr lang="en-US" smtClean="0"/>
              <a:t>50</a:t>
            </a:fld>
            <a:endParaRPr lang="en-US"/>
          </a:p>
        </p:txBody>
      </p:sp>
    </p:spTree>
    <p:extLst>
      <p:ext uri="{BB962C8B-B14F-4D97-AF65-F5344CB8AC3E}">
        <p14:creationId xmlns:p14="http://schemas.microsoft.com/office/powerpoint/2010/main" val="1349264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E906-E9F8-4B52-98AD-F2A71D12C425}"/>
              </a:ext>
            </a:extLst>
          </p:cNvPr>
          <p:cNvSpPr>
            <a:spLocks noGrp="1"/>
          </p:cNvSpPr>
          <p:nvPr>
            <p:ph type="title"/>
          </p:nvPr>
        </p:nvSpPr>
        <p:spPr>
          <a:xfrm>
            <a:off x="3216165" y="2894880"/>
            <a:ext cx="5772807" cy="1064393"/>
          </a:xfrm>
        </p:spPr>
        <p:txBody>
          <a:bodyPr>
            <a:noAutofit/>
          </a:bodyPr>
          <a:lstStyle/>
          <a:p>
            <a:r>
              <a:rPr lang="en-US" sz="9600"/>
              <a:t>Thank You</a:t>
            </a:r>
          </a:p>
        </p:txBody>
      </p:sp>
      <p:sp>
        <p:nvSpPr>
          <p:cNvPr id="4" name="Slide Number Placeholder 3">
            <a:extLst>
              <a:ext uri="{FF2B5EF4-FFF2-40B4-BE49-F238E27FC236}">
                <a16:creationId xmlns:a16="http://schemas.microsoft.com/office/drawing/2014/main" id="{AF2842B6-0C65-4408-B89F-CBBDFB652C90}"/>
              </a:ext>
            </a:extLst>
          </p:cNvPr>
          <p:cNvSpPr>
            <a:spLocks noGrp="1"/>
          </p:cNvSpPr>
          <p:nvPr>
            <p:ph type="sldNum" sz="quarter" idx="12"/>
          </p:nvPr>
        </p:nvSpPr>
        <p:spPr/>
        <p:txBody>
          <a:bodyPr/>
          <a:lstStyle/>
          <a:p>
            <a:fld id="{ACD12D91-5F71-FE4F-A594-B9667DC21877}" type="slidenum">
              <a:rPr lang="en-US" smtClean="0"/>
              <a:t>51</a:t>
            </a:fld>
            <a:endParaRPr lang="en-US"/>
          </a:p>
        </p:txBody>
      </p:sp>
    </p:spTree>
    <p:extLst>
      <p:ext uri="{BB962C8B-B14F-4D97-AF65-F5344CB8AC3E}">
        <p14:creationId xmlns:p14="http://schemas.microsoft.com/office/powerpoint/2010/main" val="10344738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9E866-3856-A44E-B6DB-E521F6B64F67}"/>
              </a:ext>
            </a:extLst>
          </p:cNvPr>
          <p:cNvSpPr>
            <a:spLocks noGrp="1"/>
          </p:cNvSpPr>
          <p:nvPr>
            <p:ph type="title"/>
          </p:nvPr>
        </p:nvSpPr>
        <p:spPr/>
        <p:txBody>
          <a:bodyPr/>
          <a:lstStyle/>
          <a:p>
            <a:r>
              <a:rPr lang="en-US"/>
              <a:t>VHA Suicide Prevention Resources</a:t>
            </a:r>
          </a:p>
        </p:txBody>
      </p:sp>
      <p:sp>
        <p:nvSpPr>
          <p:cNvPr id="3" name="Slide Number Placeholder 2">
            <a:extLst>
              <a:ext uri="{FF2B5EF4-FFF2-40B4-BE49-F238E27FC236}">
                <a16:creationId xmlns:a16="http://schemas.microsoft.com/office/drawing/2014/main" id="{5851DD3B-AC5C-484B-A4E4-8924A07C0A3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CD12D91-5F71-FE4F-A594-B9667DC21877}" type="slidenum">
              <a:rPr kumimoji="0" lang="en-US" sz="1000" b="1" i="0" u="none" strike="noStrike" kern="1200" cap="none" spc="0" normalizeH="0" baseline="0" noProof="0" smtClean="0">
                <a:ln>
                  <a:noFill/>
                </a:ln>
                <a:solidFill>
                  <a:srgbClr val="00467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52</a:t>
            </a:fld>
            <a:endParaRPr kumimoji="0" lang="en-US" sz="1000" b="1" i="0" u="none" strike="noStrike" kern="1200" cap="none" spc="0" normalizeH="0" baseline="0" noProof="0">
              <a:ln>
                <a:noFill/>
              </a:ln>
              <a:solidFill>
                <a:srgbClr val="00467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95525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62590-61BC-7F4A-A9DA-6689AF55033A}"/>
              </a:ext>
            </a:extLst>
          </p:cNvPr>
          <p:cNvSpPr>
            <a:spLocks noGrp="1"/>
          </p:cNvSpPr>
          <p:nvPr>
            <p:ph type="title"/>
          </p:nvPr>
        </p:nvSpPr>
        <p:spPr/>
        <p:txBody>
          <a:bodyPr/>
          <a:lstStyle/>
          <a:p>
            <a:r>
              <a:rPr lang="en-US"/>
              <a:t>Free, Confidential Support 24/7/365</a:t>
            </a:r>
          </a:p>
        </p:txBody>
      </p:sp>
      <p:sp>
        <p:nvSpPr>
          <p:cNvPr id="4" name="Slide Number Placeholder 3">
            <a:extLst>
              <a:ext uri="{FF2B5EF4-FFF2-40B4-BE49-F238E27FC236}">
                <a16:creationId xmlns:a16="http://schemas.microsoft.com/office/drawing/2014/main" id="{9FF27F5C-B196-0C44-8224-353D5DAA3A40}"/>
              </a:ext>
            </a:extLst>
          </p:cNvPr>
          <p:cNvSpPr>
            <a:spLocks noGrp="1"/>
          </p:cNvSpPr>
          <p:nvPr>
            <p:ph type="sldNum" sz="quarter" idx="12"/>
          </p:nvPr>
        </p:nvSpPr>
        <p:spPr/>
        <p:txBody>
          <a:bodyPr/>
          <a:lstStyle/>
          <a:p>
            <a:pPr lvl="0"/>
            <a:fld id="{ACD12D91-5F71-FE4F-A594-B9667DC21877}" type="slidenum">
              <a:rPr lang="en-US" noProof="0" smtClean="0"/>
              <a:pPr lvl="0"/>
              <a:t>53</a:t>
            </a:fld>
            <a:endParaRPr lang="en-US" noProof="0"/>
          </a:p>
        </p:txBody>
      </p:sp>
      <p:sp>
        <p:nvSpPr>
          <p:cNvPr id="16" name="Content Placeholder 2">
            <a:extLst>
              <a:ext uri="{FF2B5EF4-FFF2-40B4-BE49-F238E27FC236}">
                <a16:creationId xmlns:a16="http://schemas.microsoft.com/office/drawing/2014/main" id="{69EFF2D0-B558-4A3C-8ADB-D82D196EBAE7}"/>
              </a:ext>
            </a:extLst>
          </p:cNvPr>
          <p:cNvSpPr txBox="1">
            <a:spLocks/>
          </p:cNvSpPr>
          <p:nvPr/>
        </p:nvSpPr>
        <p:spPr>
          <a:xfrm>
            <a:off x="9357829" y="1704058"/>
            <a:ext cx="2724211" cy="344988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Clr>
                <a:srgbClr val="0194D3"/>
              </a:buClr>
              <a:buFont typeface="Arial" panose="020B0604020202020204" pitchFamily="34" charset="0"/>
              <a:buChar char="•"/>
              <a:defRPr sz="20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Clr>
                <a:srgbClr val="0194D3"/>
              </a:buClr>
              <a:buFont typeface="Arial" panose="020B0604020202020204" pitchFamily="34" charset="0"/>
              <a:buChar char="•"/>
              <a:defRPr sz="18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Clr>
                <a:srgbClr val="0194D3"/>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Clr>
                <a:srgbClr val="0194D3"/>
              </a:buClr>
              <a:buFont typeface="Arial" panose="020B0604020202020204" pitchFamily="34" charset="0"/>
              <a:buChar char="•"/>
              <a:defRPr sz="14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Clr>
                <a:srgbClr val="0194D3"/>
              </a:buClr>
              <a:buFont typeface="Arial" panose="020B0604020202020204" pitchFamily="34" charset="0"/>
              <a:buChar char="•"/>
              <a:defRPr sz="12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706"/>
              </a:spcBef>
              <a:buClr>
                <a:srgbClr val="C00000"/>
              </a:buClr>
            </a:pPr>
            <a:r>
              <a:rPr lang="en-US" sz="2800" b="1"/>
              <a:t>Veterans</a:t>
            </a:r>
          </a:p>
          <a:p>
            <a:pPr>
              <a:spcBef>
                <a:spcPts val="1706"/>
              </a:spcBef>
              <a:buClr>
                <a:srgbClr val="C00000"/>
              </a:buClr>
            </a:pPr>
            <a:r>
              <a:rPr lang="en-US" sz="2800" b="1"/>
              <a:t>Service members</a:t>
            </a:r>
          </a:p>
          <a:p>
            <a:pPr>
              <a:spcBef>
                <a:spcPts val="1706"/>
              </a:spcBef>
              <a:buClr>
                <a:srgbClr val="C00000"/>
              </a:buClr>
            </a:pPr>
            <a:r>
              <a:rPr lang="en-US" sz="2800" b="1"/>
              <a:t>Family members</a:t>
            </a:r>
          </a:p>
          <a:p>
            <a:pPr>
              <a:spcBef>
                <a:spcPts val="1706"/>
              </a:spcBef>
              <a:buClr>
                <a:srgbClr val="C00000"/>
              </a:buClr>
            </a:pPr>
            <a:r>
              <a:rPr lang="en-US" sz="2800" b="1"/>
              <a:t>Friends</a:t>
            </a:r>
          </a:p>
          <a:p>
            <a:pPr>
              <a:spcBef>
                <a:spcPts val="1706"/>
              </a:spcBef>
              <a:buClr>
                <a:srgbClr val="C00000"/>
              </a:buClr>
            </a:pPr>
            <a:r>
              <a:rPr lang="en-US" sz="2800" b="1"/>
              <a:t>Coworkers</a:t>
            </a:r>
          </a:p>
        </p:txBody>
      </p:sp>
      <p:pic>
        <p:nvPicPr>
          <p:cNvPr id="1026" name="Picture 2">
            <a:extLst>
              <a:ext uri="{FF2B5EF4-FFF2-40B4-BE49-F238E27FC236}">
                <a16:creationId xmlns:a16="http://schemas.microsoft.com/office/drawing/2014/main" id="{34CCF526-E1D5-47D8-8D75-048C177EE8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284" y="1379055"/>
            <a:ext cx="8519629" cy="4099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78502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E2E5-45D4-ED44-82B8-C3D37068EFE1}"/>
              </a:ext>
            </a:extLst>
          </p:cNvPr>
          <p:cNvSpPr/>
          <p:nvPr/>
        </p:nvSpPr>
        <p:spPr>
          <a:xfrm>
            <a:off x="5942320" y="4816402"/>
            <a:ext cx="6249680" cy="6162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E643639-0F76-1144-80D7-2D13A4F273F1}"/>
              </a:ext>
            </a:extLst>
          </p:cNvPr>
          <p:cNvSpPr>
            <a:spLocks noGrp="1"/>
          </p:cNvSpPr>
          <p:nvPr>
            <p:ph type="title"/>
          </p:nvPr>
        </p:nvSpPr>
        <p:spPr/>
        <p:txBody>
          <a:bodyPr/>
          <a:lstStyle/>
          <a:p>
            <a:r>
              <a:rPr lang="en-US"/>
              <a:t>Make the Connection</a:t>
            </a:r>
          </a:p>
        </p:txBody>
      </p:sp>
      <p:sp>
        <p:nvSpPr>
          <p:cNvPr id="3" name="Content Placeholder 2">
            <a:extLst>
              <a:ext uri="{FF2B5EF4-FFF2-40B4-BE49-F238E27FC236}">
                <a16:creationId xmlns:a16="http://schemas.microsoft.com/office/drawing/2014/main" id="{6DC33091-F8F5-2B47-BCCE-4C140D9876ED}"/>
              </a:ext>
            </a:extLst>
          </p:cNvPr>
          <p:cNvSpPr>
            <a:spLocks noGrp="1"/>
          </p:cNvSpPr>
          <p:nvPr>
            <p:ph idx="1"/>
          </p:nvPr>
        </p:nvSpPr>
        <p:spPr>
          <a:xfrm>
            <a:off x="549118" y="1791711"/>
            <a:ext cx="5104120" cy="3930682"/>
          </a:xfrm>
        </p:spPr>
        <p:txBody>
          <a:bodyPr>
            <a:normAutofit/>
          </a:bodyPr>
          <a:lstStyle/>
          <a:p>
            <a:r>
              <a:rPr lang="en-US" sz="2400"/>
              <a:t>Online resource featuring hundreds of Veterans telling their stories about overcoming mental health challenges</a:t>
            </a:r>
          </a:p>
          <a:p>
            <a:endParaRPr lang="en-US" sz="2400"/>
          </a:p>
        </p:txBody>
      </p:sp>
      <p:sp>
        <p:nvSpPr>
          <p:cNvPr id="4" name="Slide Number Placeholder 3">
            <a:extLst>
              <a:ext uri="{FF2B5EF4-FFF2-40B4-BE49-F238E27FC236}">
                <a16:creationId xmlns:a16="http://schemas.microsoft.com/office/drawing/2014/main" id="{0ABECD28-9572-304E-97E9-132C8398630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CD12D91-5F71-FE4F-A594-B9667DC21877}" type="slidenum">
              <a:rPr kumimoji="0" lang="en-US" sz="1000" b="1" i="0" u="none" strike="noStrike" kern="1200" cap="none" spc="0" normalizeH="0" baseline="0" noProof="0" smtClean="0">
                <a:ln>
                  <a:noFill/>
                </a:ln>
                <a:solidFill>
                  <a:srgbClr val="00467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54</a:t>
            </a:fld>
            <a:endParaRPr kumimoji="0" lang="en-US" sz="1000" b="1" i="0" u="none" strike="noStrike" kern="1200" cap="none" spc="0" normalizeH="0" baseline="0" noProof="0">
              <a:ln>
                <a:noFill/>
              </a:ln>
              <a:solidFill>
                <a:srgbClr val="00467F"/>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2368638-12AC-784D-B56E-5D96CB8BA26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06743" y="3429000"/>
            <a:ext cx="3188869" cy="949068"/>
          </a:xfrm>
          <a:prstGeom prst="rect">
            <a:avLst/>
          </a:prstGeom>
        </p:spPr>
      </p:pic>
      <p:sp>
        <p:nvSpPr>
          <p:cNvPr id="9" name="Content Placeholder 2">
            <a:extLst>
              <a:ext uri="{FF2B5EF4-FFF2-40B4-BE49-F238E27FC236}">
                <a16:creationId xmlns:a16="http://schemas.microsoft.com/office/drawing/2014/main" id="{AB4F6B70-0866-9141-9A47-8CE4B7D358CF}"/>
              </a:ext>
            </a:extLst>
          </p:cNvPr>
          <p:cNvSpPr txBox="1">
            <a:spLocks/>
          </p:cNvSpPr>
          <p:nvPr/>
        </p:nvSpPr>
        <p:spPr>
          <a:xfrm>
            <a:off x="3694185" y="5814554"/>
            <a:ext cx="4803629" cy="6515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194D3"/>
              </a:buClr>
              <a:buFont typeface="Arial" panose="020B0604020202020204" pitchFamily="34" charset="0"/>
              <a:buChar char="•"/>
              <a:defRPr sz="20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Clr>
                <a:srgbClr val="0194D3"/>
              </a:buClr>
              <a:buFont typeface="Arial" panose="020B0604020202020204" pitchFamily="34" charset="0"/>
              <a:buChar char="•"/>
              <a:defRPr sz="18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Clr>
                <a:srgbClr val="0194D3"/>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Clr>
                <a:srgbClr val="0194D3"/>
              </a:buClr>
              <a:buFont typeface="Arial" panose="020B0604020202020204" pitchFamily="34" charset="0"/>
              <a:buChar char="•"/>
              <a:defRPr sz="14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Clr>
                <a:srgbClr val="0194D3"/>
              </a:buClr>
              <a:buFont typeface="Arial" panose="020B0604020202020204" pitchFamily="34" charset="0"/>
              <a:buChar char="•"/>
              <a:defRPr sz="12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194D3"/>
              </a:buClr>
              <a:buSzTx/>
              <a:buFont typeface="Arial" panose="020B0604020202020204" pitchFamily="34" charset="0"/>
              <a:buNone/>
              <a:tabLst/>
              <a:defRPr/>
            </a:pPr>
            <a:r>
              <a:rPr lang="en-US" i="1" u="sng">
                <a:solidFill>
                  <a:srgbClr val="0563C1"/>
                </a:solidFill>
                <a:latin typeface="Calibri" panose="020F0502020204030204"/>
                <a:hlinkClick r:id="rId5">
                  <a:extLst>
                    <a:ext uri="{A12FA001-AC4F-418D-AE19-62706E023703}">
                      <ahyp:hlinkClr xmlns:ahyp="http://schemas.microsoft.com/office/drawing/2018/hyperlinkcolor" val="tx"/>
                    </a:ext>
                  </a:extLst>
                </a:hlinkClick>
              </a:rPr>
              <a:t>M</a:t>
            </a:r>
            <a:r>
              <a:rPr kumimoji="0" lang="en-US" sz="2000" i="1" u="sng" strike="noStrike" kern="1200" cap="none" spc="0" normalizeH="0" baseline="0" noProof="0">
                <a:ln>
                  <a:noFill/>
                </a:ln>
                <a:solidFill>
                  <a:srgbClr val="0563C1"/>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akeTheConnection.net/conditions/suicide</a:t>
            </a:r>
            <a:r>
              <a:rPr kumimoji="0" lang="en-US" sz="2000" i="1" u="sng" strike="noStrike" kern="1200" cap="none" spc="0" normalizeH="0" baseline="0" noProof="0">
                <a:ln>
                  <a:noFill/>
                </a:ln>
                <a:solidFill>
                  <a:srgbClr val="0563C1"/>
                </a:solidFill>
                <a:effectLst/>
                <a:uLnTx/>
                <a:uFillTx/>
                <a:latin typeface="Calibri" panose="020F0502020204030204"/>
                <a:ea typeface="+mn-ea"/>
                <a:cs typeface="+mn-cs"/>
              </a:rPr>
              <a:t> </a:t>
            </a:r>
          </a:p>
        </p:txBody>
      </p:sp>
      <p:pic>
        <p:nvPicPr>
          <p:cNvPr id="6" name="Online Media 5" descr="I absolutely love what I do">
            <a:hlinkClick r:id="" action="ppaction://media"/>
            <a:extLst>
              <a:ext uri="{FF2B5EF4-FFF2-40B4-BE49-F238E27FC236}">
                <a16:creationId xmlns:a16="http://schemas.microsoft.com/office/drawing/2014/main" id="{87157325-4771-B548-8405-243AC3968A99}"/>
              </a:ext>
            </a:extLst>
          </p:cNvPr>
          <p:cNvPicPr>
            <a:picLocks noRot="1" noChangeAspect="1"/>
          </p:cNvPicPr>
          <p:nvPr>
            <a:videoFile r:link="rId1"/>
          </p:nvPr>
        </p:nvPicPr>
        <p:blipFill>
          <a:blip r:embed="rId6"/>
          <a:stretch>
            <a:fillRect/>
          </a:stretch>
        </p:blipFill>
        <p:spPr>
          <a:xfrm>
            <a:off x="5874619" y="1714500"/>
            <a:ext cx="5560194" cy="3127609"/>
          </a:xfrm>
          <a:prstGeom prst="rect">
            <a:avLst/>
          </a:prstGeom>
        </p:spPr>
      </p:pic>
    </p:spTree>
    <p:extLst>
      <p:ext uri="{BB962C8B-B14F-4D97-AF65-F5344CB8AC3E}">
        <p14:creationId xmlns:p14="http://schemas.microsoft.com/office/powerpoint/2010/main" val="3123963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8F8A0-EAE7-411F-9D0C-9B5566216B60}"/>
              </a:ext>
            </a:extLst>
          </p:cNvPr>
          <p:cNvSpPr>
            <a:spLocks noGrp="1"/>
          </p:cNvSpPr>
          <p:nvPr>
            <p:ph type="title"/>
          </p:nvPr>
        </p:nvSpPr>
        <p:spPr/>
        <p:txBody>
          <a:bodyPr/>
          <a:lstStyle/>
          <a:p>
            <a:r>
              <a:rPr lang="en-US"/>
              <a:t>VA SAVE Training</a:t>
            </a:r>
          </a:p>
        </p:txBody>
      </p:sp>
      <p:pic>
        <p:nvPicPr>
          <p:cNvPr id="5" name="Content Placeholder 4">
            <a:extLst>
              <a:ext uri="{FF2B5EF4-FFF2-40B4-BE49-F238E27FC236}">
                <a16:creationId xmlns:a16="http://schemas.microsoft.com/office/drawing/2014/main" id="{DC0B7FBF-F84B-40A2-B380-902D6FC63369}"/>
              </a:ext>
            </a:extLst>
          </p:cNvPr>
          <p:cNvPicPr>
            <a:picLocks noGrp="1" noChangeAspect="1"/>
          </p:cNvPicPr>
          <p:nvPr>
            <p:ph idx="1"/>
          </p:nvPr>
        </p:nvPicPr>
        <p:blipFill>
          <a:blip r:embed="rId3"/>
          <a:stretch>
            <a:fillRect/>
          </a:stretch>
        </p:blipFill>
        <p:spPr>
          <a:xfrm>
            <a:off x="3111948" y="3516158"/>
            <a:ext cx="5968102" cy="1706632"/>
          </a:xfrm>
        </p:spPr>
      </p:pic>
      <p:sp>
        <p:nvSpPr>
          <p:cNvPr id="4" name="Slide Number Placeholder 3">
            <a:extLst>
              <a:ext uri="{FF2B5EF4-FFF2-40B4-BE49-F238E27FC236}">
                <a16:creationId xmlns:a16="http://schemas.microsoft.com/office/drawing/2014/main" id="{95E27948-DA4F-4148-9064-5599770207A8}"/>
              </a:ext>
            </a:extLst>
          </p:cNvPr>
          <p:cNvSpPr>
            <a:spLocks noGrp="1"/>
          </p:cNvSpPr>
          <p:nvPr>
            <p:ph type="sldNum" sz="quarter" idx="12"/>
          </p:nvPr>
        </p:nvSpPr>
        <p:spPr/>
        <p:txBody>
          <a:bodyPr/>
          <a:lstStyle/>
          <a:p>
            <a:pPr lvl="0"/>
            <a:fld id="{ACD12D91-5F71-FE4F-A594-B9667DC21877}" type="slidenum">
              <a:rPr lang="en-US" noProof="0" smtClean="0"/>
              <a:pPr lvl="0"/>
              <a:t>55</a:t>
            </a:fld>
            <a:endParaRPr lang="en-US" noProof="0"/>
          </a:p>
        </p:txBody>
      </p:sp>
      <p:sp>
        <p:nvSpPr>
          <p:cNvPr id="6" name="Rectangle 5">
            <a:extLst>
              <a:ext uri="{FF2B5EF4-FFF2-40B4-BE49-F238E27FC236}">
                <a16:creationId xmlns:a16="http://schemas.microsoft.com/office/drawing/2014/main" id="{88558597-9FAA-459D-9F5C-8440F83AED40}"/>
              </a:ext>
            </a:extLst>
          </p:cNvPr>
          <p:cNvSpPr/>
          <p:nvPr/>
        </p:nvSpPr>
        <p:spPr>
          <a:xfrm>
            <a:off x="2763727" y="5533010"/>
            <a:ext cx="6664545" cy="5301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Available online for free: </a:t>
            </a:r>
            <a:r>
              <a:rPr kumimoji="0" lang="en-US" sz="2000" i="1" u="sng" strike="noStrike" kern="1200" cap="none" spc="0" normalizeH="0" baseline="0" noProof="0">
                <a:ln>
                  <a:noFill/>
                </a:ln>
                <a:solidFill>
                  <a:srgbClr val="0563C1"/>
                </a:solidFill>
                <a:effectLst/>
                <a:uLnTx/>
                <a:uFillTx/>
                <a:latin typeface="Calibri" panose="020F0502020204030204"/>
                <a:ea typeface="+mn-ea"/>
                <a:cs typeface="+mn-cs"/>
                <a:hlinkClick r:id="rId4"/>
              </a:rPr>
              <a:t>psycharmor.org/courses/s-</a:t>
            </a:r>
            <a:r>
              <a:rPr kumimoji="0" lang="en-US" sz="2000" i="1" u="sng" strike="noStrike" kern="1200" cap="none" spc="0" normalizeH="0" baseline="0" noProof="0" err="1">
                <a:ln>
                  <a:noFill/>
                </a:ln>
                <a:solidFill>
                  <a:srgbClr val="0563C1"/>
                </a:solidFill>
                <a:effectLst/>
                <a:uLnTx/>
                <a:uFillTx/>
                <a:latin typeface="Calibri" panose="020F0502020204030204"/>
                <a:ea typeface="+mn-ea"/>
                <a:cs typeface="+mn-cs"/>
                <a:hlinkClick r:id="rId4"/>
              </a:rPr>
              <a:t>a-v</a:t>
            </a:r>
            <a:r>
              <a:rPr kumimoji="0" lang="en-US" sz="2000" i="1" u="sng" strike="noStrike" kern="1200" cap="none" spc="0" normalizeH="0" baseline="0" noProof="0">
                <a:ln>
                  <a:noFill/>
                </a:ln>
                <a:solidFill>
                  <a:srgbClr val="0563C1"/>
                </a:solidFill>
                <a:effectLst/>
                <a:uLnTx/>
                <a:uFillTx/>
                <a:latin typeface="Calibri" panose="020F0502020204030204"/>
                <a:ea typeface="+mn-ea"/>
                <a:cs typeface="+mn-cs"/>
                <a:hlinkClick r:id="rId4"/>
              </a:rPr>
              <a:t>-e/</a:t>
            </a:r>
            <a:endParaRPr kumimoji="0" lang="en-US" sz="2000" i="1" u="sng" strike="noStrike" kern="1200" cap="none" spc="0" normalizeH="0" baseline="0" noProof="0">
              <a:ln>
                <a:noFill/>
              </a:ln>
              <a:solidFill>
                <a:srgbClr val="0563C1"/>
              </a:solidFill>
              <a:effectLst/>
              <a:uLnTx/>
              <a:uFillTx/>
              <a:latin typeface="Calibri" panose="020F0502020204030204"/>
              <a:ea typeface="+mn-ea"/>
              <a:cs typeface="+mn-cs"/>
            </a:endParaRPr>
          </a:p>
        </p:txBody>
      </p:sp>
      <p:sp>
        <p:nvSpPr>
          <p:cNvPr id="7" name="Content Placeholder 2">
            <a:extLst>
              <a:ext uri="{FF2B5EF4-FFF2-40B4-BE49-F238E27FC236}">
                <a16:creationId xmlns:a16="http://schemas.microsoft.com/office/drawing/2014/main" id="{8A89AAE7-63F1-1946-AF83-7044AD052B38}"/>
              </a:ext>
            </a:extLst>
          </p:cNvPr>
          <p:cNvSpPr txBox="1">
            <a:spLocks/>
          </p:cNvSpPr>
          <p:nvPr/>
        </p:nvSpPr>
        <p:spPr>
          <a:xfrm>
            <a:off x="631216" y="1720150"/>
            <a:ext cx="10515600" cy="39306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194D3"/>
              </a:buClr>
              <a:buFont typeface="Arial" panose="020B0604020202020204" pitchFamily="34" charset="0"/>
              <a:buChar char="•"/>
              <a:defRPr sz="20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Clr>
                <a:srgbClr val="0194D3"/>
              </a:buClr>
              <a:buFont typeface="Arial" panose="020B0604020202020204" pitchFamily="34" charset="0"/>
              <a:buChar char="•"/>
              <a:defRPr sz="18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Clr>
                <a:srgbClr val="0194D3"/>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Clr>
                <a:srgbClr val="0194D3"/>
              </a:buClr>
              <a:buFont typeface="Arial" panose="020B0604020202020204" pitchFamily="34" charset="0"/>
              <a:buChar char="•"/>
              <a:defRPr sz="14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Clr>
                <a:srgbClr val="0194D3"/>
              </a:buClr>
              <a:buFont typeface="Arial" panose="020B0604020202020204" pitchFamily="34" charset="0"/>
              <a:buChar char="•"/>
              <a:defRPr sz="12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194D3"/>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rPr>
              <a:t>Suicide prevention training video available to everyone, 24/7</a:t>
            </a:r>
          </a:p>
          <a:p>
            <a:pPr marL="228600" marR="0" lvl="0" indent="-228600" algn="l" defTabSz="914400" rtl="0" eaLnBrk="1" fontAlgn="auto" latinLnBrk="0" hangingPunct="1">
              <a:lnSpc>
                <a:spcPct val="90000"/>
              </a:lnSpc>
              <a:spcBef>
                <a:spcPts val="1000"/>
              </a:spcBef>
              <a:spcAft>
                <a:spcPts val="0"/>
              </a:spcAft>
              <a:buClr>
                <a:srgbClr val="0194D3"/>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rPr>
              <a:t>Less than 25 minutes long </a:t>
            </a:r>
          </a:p>
          <a:p>
            <a:pPr marL="228600" marR="0" lvl="0" indent="-228600" algn="l" defTabSz="914400" rtl="0" eaLnBrk="1" fontAlgn="auto" latinLnBrk="0" hangingPunct="1">
              <a:lnSpc>
                <a:spcPct val="90000"/>
              </a:lnSpc>
              <a:spcBef>
                <a:spcPts val="1000"/>
              </a:spcBef>
              <a:spcAft>
                <a:spcPts val="0"/>
              </a:spcAft>
              <a:buClr>
                <a:srgbClr val="0194D3"/>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rPr>
              <a:t>Offered in collaboration with the </a:t>
            </a:r>
            <a:r>
              <a:rPr kumimoji="0" lang="en-US" sz="2400" b="0" i="0" u="none" strike="noStrike" kern="1200" cap="none" spc="0" normalizeH="0" baseline="0" noProof="0" err="1">
                <a:ln>
                  <a:noFill/>
                </a:ln>
                <a:solidFill>
                  <a:prstClr val="black">
                    <a:lumMod val="85000"/>
                    <a:lumOff val="15000"/>
                  </a:prstClr>
                </a:solidFill>
                <a:effectLst/>
                <a:uLnTx/>
                <a:uFillTx/>
                <a:latin typeface="Calibri" panose="020F0502020204030204"/>
                <a:ea typeface="+mn-ea"/>
                <a:cs typeface="+mn-cs"/>
              </a:rPr>
              <a:t>PsychArmor</a:t>
            </a:r>
            <a:r>
              <a:rPr kumimoji="0" lang="en-US" sz="24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rPr>
              <a:t> Institute</a:t>
            </a:r>
          </a:p>
        </p:txBody>
      </p:sp>
    </p:spTree>
    <p:extLst>
      <p:ext uri="{BB962C8B-B14F-4D97-AF65-F5344CB8AC3E}">
        <p14:creationId xmlns:p14="http://schemas.microsoft.com/office/powerpoint/2010/main" val="1150575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FDD3-F0E6-8845-BAE8-89C0F16D595F}"/>
              </a:ext>
            </a:extLst>
          </p:cNvPr>
          <p:cNvSpPr>
            <a:spLocks noGrp="1"/>
          </p:cNvSpPr>
          <p:nvPr>
            <p:ph type="title"/>
          </p:nvPr>
        </p:nvSpPr>
        <p:spPr/>
        <p:txBody>
          <a:bodyPr/>
          <a:lstStyle/>
          <a:p>
            <a:r>
              <a:rPr lang="en-US"/>
              <a:t>Coaching into Care</a:t>
            </a:r>
          </a:p>
        </p:txBody>
      </p:sp>
      <p:sp>
        <p:nvSpPr>
          <p:cNvPr id="3" name="Content Placeholder 2">
            <a:extLst>
              <a:ext uri="{FF2B5EF4-FFF2-40B4-BE49-F238E27FC236}">
                <a16:creationId xmlns:a16="http://schemas.microsoft.com/office/drawing/2014/main" id="{39786708-C23A-284F-A65E-9099DD299517}"/>
              </a:ext>
            </a:extLst>
          </p:cNvPr>
          <p:cNvSpPr>
            <a:spLocks noGrp="1"/>
          </p:cNvSpPr>
          <p:nvPr>
            <p:ph idx="1"/>
          </p:nvPr>
        </p:nvSpPr>
        <p:spPr>
          <a:xfrm>
            <a:off x="838200" y="4909625"/>
            <a:ext cx="10781714" cy="1169936"/>
          </a:xfrm>
        </p:spPr>
        <p:txBody>
          <a:bodyPr vert="horz" lIns="91440" tIns="45720" rIns="91440" bIns="45720" rtlCol="0" anchor="t">
            <a:normAutofit/>
          </a:bodyPr>
          <a:lstStyle/>
          <a:p>
            <a:r>
              <a:rPr lang="en-US" sz="2400"/>
              <a:t>National VA telephone service which aims to educate, support, and empower family members and friends who are seeking care or services for a Veteran</a:t>
            </a:r>
          </a:p>
        </p:txBody>
      </p:sp>
      <p:sp>
        <p:nvSpPr>
          <p:cNvPr id="4" name="Slide Number Placeholder 3">
            <a:extLst>
              <a:ext uri="{FF2B5EF4-FFF2-40B4-BE49-F238E27FC236}">
                <a16:creationId xmlns:a16="http://schemas.microsoft.com/office/drawing/2014/main" id="{F2559881-B463-F945-8066-EBE63AFC218B}"/>
              </a:ext>
            </a:extLst>
          </p:cNvPr>
          <p:cNvSpPr>
            <a:spLocks noGrp="1"/>
          </p:cNvSpPr>
          <p:nvPr>
            <p:ph type="sldNum" sz="quarter" idx="12"/>
          </p:nvPr>
        </p:nvSpPr>
        <p:spPr/>
        <p:txBody>
          <a:bodyPr/>
          <a:lstStyle/>
          <a:p>
            <a:pPr lvl="0"/>
            <a:fld id="{ACD12D91-5F71-FE4F-A594-B9667DC21877}" type="slidenum">
              <a:rPr lang="en-US" noProof="0" smtClean="0"/>
              <a:pPr lvl="0"/>
              <a:t>56</a:t>
            </a:fld>
            <a:endParaRPr lang="en-US" noProof="0"/>
          </a:p>
        </p:txBody>
      </p:sp>
      <p:sp>
        <p:nvSpPr>
          <p:cNvPr id="6" name="TextBox 5">
            <a:extLst>
              <a:ext uri="{FF2B5EF4-FFF2-40B4-BE49-F238E27FC236}">
                <a16:creationId xmlns:a16="http://schemas.microsoft.com/office/drawing/2014/main" id="{9B4CDEF0-B260-43D9-ACAA-31880E7C8C9F}"/>
              </a:ext>
            </a:extLst>
          </p:cNvPr>
          <p:cNvSpPr txBox="1"/>
          <p:nvPr/>
        </p:nvSpPr>
        <p:spPr>
          <a:xfrm>
            <a:off x="4457699" y="5725164"/>
            <a:ext cx="32766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all" spc="0" normalizeH="0" baseline="0" noProof="0">
                <a:ln>
                  <a:noFill/>
                </a:ln>
                <a:effectLst/>
                <a:uLnTx/>
                <a:uFillTx/>
                <a:latin typeface="Calibri" panose="020F0502020204030204"/>
                <a:ea typeface="+mn-ea"/>
                <a:cs typeface="+mn-cs"/>
              </a:rPr>
              <a:t>CALL 888-823-7458</a:t>
            </a:r>
            <a:endParaRPr kumimoji="0" lang="en-US" sz="2800" b="0" i="0" u="none" strike="noStrike" kern="1200" cap="none" spc="0" normalizeH="0" baseline="0" noProof="0">
              <a:ln>
                <a:noFill/>
              </a:ln>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66C5908B-6F45-CD42-AA12-21C9BCB19F1B}"/>
              </a:ext>
            </a:extLst>
          </p:cNvPr>
          <p:cNvPicPr>
            <a:picLocks noChangeAspect="1"/>
          </p:cNvPicPr>
          <p:nvPr/>
        </p:nvPicPr>
        <p:blipFill rotWithShape="1">
          <a:blip r:embed="rId3">
            <a:extLst>
              <a:ext uri="{28A0092B-C50C-407E-A947-70E740481C1C}">
                <a14:useLocalDpi xmlns:a14="http://schemas.microsoft.com/office/drawing/2010/main" val="0"/>
              </a:ext>
            </a:extLst>
          </a:blip>
          <a:srcRect r="1263"/>
          <a:stretch/>
        </p:blipFill>
        <p:spPr>
          <a:xfrm>
            <a:off x="3043466" y="1361547"/>
            <a:ext cx="6570754" cy="3390900"/>
          </a:xfrm>
          <a:prstGeom prst="rect">
            <a:avLst/>
          </a:prstGeom>
        </p:spPr>
      </p:pic>
    </p:spTree>
    <p:extLst>
      <p:ext uri="{BB962C8B-B14F-4D97-AF65-F5344CB8AC3E}">
        <p14:creationId xmlns:p14="http://schemas.microsoft.com/office/powerpoint/2010/main" val="15511900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73008-A453-9A4B-AFB8-576DF83BB02B}"/>
              </a:ext>
            </a:extLst>
          </p:cNvPr>
          <p:cNvSpPr>
            <a:spLocks noGrp="1"/>
          </p:cNvSpPr>
          <p:nvPr>
            <p:ph type="title"/>
          </p:nvPr>
        </p:nvSpPr>
        <p:spPr/>
        <p:txBody>
          <a:bodyPr/>
          <a:lstStyle/>
          <a:p>
            <a:r>
              <a:rPr lang="en-US" i="1"/>
              <a:t>Be There </a:t>
            </a:r>
            <a:r>
              <a:rPr lang="en-US"/>
              <a:t>Prevention Initiative </a:t>
            </a:r>
          </a:p>
        </p:txBody>
      </p:sp>
      <p:sp>
        <p:nvSpPr>
          <p:cNvPr id="3" name="Slide Number Placeholder 2">
            <a:extLst>
              <a:ext uri="{FF2B5EF4-FFF2-40B4-BE49-F238E27FC236}">
                <a16:creationId xmlns:a16="http://schemas.microsoft.com/office/drawing/2014/main" id="{4EB97CE7-10B4-B44B-8D3E-032CC82744E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CD12D91-5F71-FE4F-A594-B9667DC21877}" type="slidenum">
              <a:rPr kumimoji="0" lang="en-US" sz="1000" b="1" i="0" u="none" strike="noStrike" kern="1200" cap="none" spc="0" normalizeH="0" baseline="0" noProof="0" smtClean="0">
                <a:ln>
                  <a:noFill/>
                </a:ln>
                <a:solidFill>
                  <a:srgbClr val="00467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57</a:t>
            </a:fld>
            <a:endParaRPr kumimoji="0" lang="en-US" sz="1000" b="1" i="0" u="none" strike="noStrike" kern="1200" cap="none" spc="0" normalizeH="0" baseline="0" noProof="0">
              <a:ln>
                <a:noFill/>
              </a:ln>
              <a:solidFill>
                <a:srgbClr val="00467F"/>
              </a:solidFill>
              <a:effectLst/>
              <a:uLnTx/>
              <a:uFillTx/>
              <a:latin typeface="Calibri" panose="020F0502020204030204"/>
              <a:ea typeface="+mn-ea"/>
              <a:cs typeface="+mn-cs"/>
            </a:endParaRPr>
          </a:p>
        </p:txBody>
      </p:sp>
      <p:pic>
        <p:nvPicPr>
          <p:cNvPr id="9" name="Picture 8" descr="A picture containing game&#10;&#10;Description automatically generated">
            <a:extLst>
              <a:ext uri="{FF2B5EF4-FFF2-40B4-BE49-F238E27FC236}">
                <a16:creationId xmlns:a16="http://schemas.microsoft.com/office/drawing/2014/main" id="{904B6D1A-AA1A-41AF-8C80-50BC9FBA3BC6}"/>
              </a:ext>
            </a:extLst>
          </p:cNvPr>
          <p:cNvPicPr>
            <a:picLocks noChangeAspect="1"/>
          </p:cNvPicPr>
          <p:nvPr/>
        </p:nvPicPr>
        <p:blipFill>
          <a:blip r:embed="rId3"/>
          <a:stretch>
            <a:fillRect/>
          </a:stretch>
        </p:blipFill>
        <p:spPr>
          <a:xfrm>
            <a:off x="838199" y="1814685"/>
            <a:ext cx="10515601" cy="3069119"/>
          </a:xfrm>
          <a:prstGeom prst="rect">
            <a:avLst/>
          </a:prstGeom>
        </p:spPr>
      </p:pic>
    </p:spTree>
    <p:extLst>
      <p:ext uri="{BB962C8B-B14F-4D97-AF65-F5344CB8AC3E}">
        <p14:creationId xmlns:p14="http://schemas.microsoft.com/office/powerpoint/2010/main" val="14293274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C6E45-9135-CE48-8576-67CF8641CAB1}"/>
              </a:ext>
            </a:extLst>
          </p:cNvPr>
          <p:cNvSpPr>
            <a:spLocks noGrp="1"/>
          </p:cNvSpPr>
          <p:nvPr>
            <p:ph type="title"/>
          </p:nvPr>
        </p:nvSpPr>
        <p:spPr/>
        <p:txBody>
          <a:bodyPr/>
          <a:lstStyle/>
          <a:p>
            <a:r>
              <a:rPr lang="en-US"/>
              <a:t>Social Media Safety Toolkit </a:t>
            </a:r>
          </a:p>
        </p:txBody>
      </p:sp>
      <p:sp>
        <p:nvSpPr>
          <p:cNvPr id="3" name="Content Placeholder 2">
            <a:extLst>
              <a:ext uri="{FF2B5EF4-FFF2-40B4-BE49-F238E27FC236}">
                <a16:creationId xmlns:a16="http://schemas.microsoft.com/office/drawing/2014/main" id="{0434F339-6A66-2045-9F6E-1A7C52FC9054}"/>
              </a:ext>
            </a:extLst>
          </p:cNvPr>
          <p:cNvSpPr>
            <a:spLocks noGrp="1"/>
          </p:cNvSpPr>
          <p:nvPr>
            <p:ph idx="1"/>
          </p:nvPr>
        </p:nvSpPr>
        <p:spPr/>
        <p:txBody>
          <a:bodyPr vert="horz" lIns="91440" tIns="45720" rIns="91440" bIns="45720" rtlCol="0" anchor="t">
            <a:normAutofit/>
          </a:bodyPr>
          <a:lstStyle/>
          <a:p>
            <a:r>
              <a:rPr lang="en-US" sz="2400"/>
              <a:t>As discussed in the </a:t>
            </a:r>
            <a:r>
              <a:rPr lang="en-US" sz="2400" b="1" u="sng">
                <a:solidFill>
                  <a:schemeClr val="tx1"/>
                </a:solidFill>
                <a:hlinkClick r:id="rId3">
                  <a:extLst>
                    <a:ext uri="{A12FA001-AC4F-418D-AE19-62706E023703}">
                      <ahyp:hlinkClr xmlns:ahyp="http://schemas.microsoft.com/office/drawing/2018/hyperlinkcolor" val="tx"/>
                    </a:ext>
                  </a:extLst>
                </a:hlinkClick>
              </a:rPr>
              <a:t>National Strategy for Preventing Veteran Suicide</a:t>
            </a:r>
            <a:r>
              <a:rPr lang="en-US" sz="2400">
                <a:solidFill>
                  <a:schemeClr val="tx1"/>
                </a:solidFill>
              </a:rPr>
              <a:t>, </a:t>
            </a:r>
            <a:r>
              <a:rPr lang="en-US" sz="2400"/>
              <a:t>social media is an important intervention channel and a key piece of VA’s comprehensive, community-based suicide prevention strategy.</a:t>
            </a:r>
          </a:p>
          <a:p>
            <a:r>
              <a:rPr lang="en-US" sz="2400"/>
              <a:t>The Social Media Safety Toolkit for Veterans, their families, and friends equips everyone with the knowledge needed to respond to social media posts that indicate a Veteran may be having thoughts of suicide. </a:t>
            </a:r>
            <a:endParaRPr lang="en-US" sz="2400">
              <a:cs typeface="Calibri"/>
            </a:endParaRPr>
          </a:p>
          <a:p>
            <a:r>
              <a:rPr lang="en-US" sz="2400"/>
              <a:t>The toolkit includes best practices, resources, and sample responses. </a:t>
            </a:r>
            <a:endParaRPr lang="en-US" sz="2400">
              <a:cs typeface="Calibri" panose="020F0502020204030204"/>
            </a:endParaRPr>
          </a:p>
          <a:p>
            <a:endParaRPr lang="en-US" sz="2400"/>
          </a:p>
          <a:p>
            <a:endParaRPr lang="en-US" sz="2400"/>
          </a:p>
        </p:txBody>
      </p:sp>
      <p:sp>
        <p:nvSpPr>
          <p:cNvPr id="4" name="Slide Number Placeholder 3">
            <a:extLst>
              <a:ext uri="{FF2B5EF4-FFF2-40B4-BE49-F238E27FC236}">
                <a16:creationId xmlns:a16="http://schemas.microsoft.com/office/drawing/2014/main" id="{B7F7F262-34EA-2F4F-91C6-C42310D02D1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CD12D91-5F71-FE4F-A594-B9667DC21877}" type="slidenum">
              <a:rPr kumimoji="0" lang="en-US" sz="1000" b="1" i="0" u="none" strike="noStrike" kern="1200" cap="none" spc="0" normalizeH="0" baseline="0" noProof="0" smtClean="0">
                <a:ln>
                  <a:noFill/>
                </a:ln>
                <a:solidFill>
                  <a:srgbClr val="00467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58</a:t>
            </a:fld>
            <a:endParaRPr kumimoji="0" lang="en-US" sz="1000" b="1" i="0" u="none" strike="noStrike" kern="1200" cap="none" spc="0" normalizeH="0" baseline="0" noProof="0">
              <a:ln>
                <a:noFill/>
              </a:ln>
              <a:solidFill>
                <a:srgbClr val="00467F"/>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99C7A25-76F6-1942-BC69-0331CBD2D620}"/>
              </a:ext>
            </a:extLst>
          </p:cNvPr>
          <p:cNvPicPr>
            <a:picLocks noChangeAspect="1"/>
          </p:cNvPicPr>
          <p:nvPr/>
        </p:nvPicPr>
        <p:blipFill>
          <a:blip r:embed="rId4"/>
          <a:stretch>
            <a:fillRect/>
          </a:stretch>
        </p:blipFill>
        <p:spPr>
          <a:xfrm>
            <a:off x="2700391" y="4492441"/>
            <a:ext cx="798017" cy="798017"/>
          </a:xfrm>
          <a:prstGeom prst="rect">
            <a:avLst/>
          </a:prstGeom>
        </p:spPr>
      </p:pic>
      <p:pic>
        <p:nvPicPr>
          <p:cNvPr id="6" name="Picture 5">
            <a:extLst>
              <a:ext uri="{FF2B5EF4-FFF2-40B4-BE49-F238E27FC236}">
                <a16:creationId xmlns:a16="http://schemas.microsoft.com/office/drawing/2014/main" id="{542CBF5B-CA50-9048-94EE-C57F4B457267}"/>
              </a:ext>
            </a:extLst>
          </p:cNvPr>
          <p:cNvPicPr>
            <a:picLocks noChangeAspect="1"/>
          </p:cNvPicPr>
          <p:nvPr/>
        </p:nvPicPr>
        <p:blipFill>
          <a:blip r:embed="rId5"/>
          <a:stretch>
            <a:fillRect/>
          </a:stretch>
        </p:blipFill>
        <p:spPr>
          <a:xfrm>
            <a:off x="8086339" y="4492440"/>
            <a:ext cx="979161" cy="798017"/>
          </a:xfrm>
          <a:prstGeom prst="rect">
            <a:avLst/>
          </a:prstGeom>
        </p:spPr>
      </p:pic>
      <p:sp>
        <p:nvSpPr>
          <p:cNvPr id="8" name="Content Placeholder 2">
            <a:extLst>
              <a:ext uri="{FF2B5EF4-FFF2-40B4-BE49-F238E27FC236}">
                <a16:creationId xmlns:a16="http://schemas.microsoft.com/office/drawing/2014/main" id="{E4F8DA1C-91EF-3047-8842-61B2851D1E27}"/>
              </a:ext>
            </a:extLst>
          </p:cNvPr>
          <p:cNvSpPr txBox="1">
            <a:spLocks/>
          </p:cNvSpPr>
          <p:nvPr/>
        </p:nvSpPr>
        <p:spPr>
          <a:xfrm>
            <a:off x="1764132" y="5582243"/>
            <a:ext cx="8663734" cy="5889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194D3"/>
              </a:buClr>
              <a:buFont typeface="Arial" panose="020B0604020202020204" pitchFamily="34" charset="0"/>
              <a:buChar char="•"/>
              <a:defRPr sz="20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Clr>
                <a:srgbClr val="0194D3"/>
              </a:buClr>
              <a:buFont typeface="Arial" panose="020B0604020202020204" pitchFamily="34" charset="0"/>
              <a:buChar char="•"/>
              <a:defRPr sz="18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Clr>
                <a:srgbClr val="0194D3"/>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Clr>
                <a:srgbClr val="0194D3"/>
              </a:buClr>
              <a:buFont typeface="Arial" panose="020B0604020202020204" pitchFamily="34" charset="0"/>
              <a:buChar char="•"/>
              <a:defRPr sz="14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Clr>
                <a:srgbClr val="0194D3"/>
              </a:buClr>
              <a:buFont typeface="Arial" panose="020B0604020202020204" pitchFamily="34" charset="0"/>
              <a:buChar char="•"/>
              <a:defRPr sz="12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0194D3"/>
              </a:buClr>
              <a:buSzTx/>
              <a:buFont typeface="Arial" panose="020B0604020202020204" pitchFamily="34" charset="0"/>
              <a:buNone/>
              <a:tabLst/>
              <a:defRPr/>
            </a:pPr>
            <a:r>
              <a:rPr kumimoji="0" lang="en-US" sz="180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rPr>
              <a:t>Download at </a:t>
            </a:r>
            <a:r>
              <a:rPr kumimoji="0" lang="en-US" sz="1800" i="1" u="none" strike="noStrike" kern="1200" cap="none" spc="0" normalizeH="0" baseline="0" noProof="0">
                <a:ln>
                  <a:noFill/>
                </a:ln>
                <a:solidFill>
                  <a:srgbClr val="0563C1"/>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https://www.mentalhealth.va.gov/suicide_prevention/docs/OMH-074-Suicide-Prevention-Social-Media-Toolkit-1-8_508.pdf</a:t>
            </a:r>
            <a:endParaRPr kumimoji="0" lang="en-US" sz="1800" i="1" u="none" strike="noStrike" kern="1200" cap="none" spc="0" normalizeH="0" baseline="0" noProof="0">
              <a:ln>
                <a:noFill/>
              </a:ln>
              <a:solidFill>
                <a:srgbClr val="0563C1"/>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0194D3"/>
              </a:buClr>
              <a:buSzTx/>
              <a:buFont typeface="Arial" panose="020B0604020202020204" pitchFamily="34" charset="0"/>
              <a:buNone/>
              <a:tabLst/>
              <a:defRPr/>
            </a:pPr>
            <a:endParaRPr kumimoji="0" lang="en-US" sz="180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437529E-A3FA-7E41-8BC6-0497C218C8C2}"/>
              </a:ext>
            </a:extLst>
          </p:cNvPr>
          <p:cNvPicPr>
            <a:picLocks noChangeAspect="1"/>
          </p:cNvPicPr>
          <p:nvPr/>
        </p:nvPicPr>
        <p:blipFill>
          <a:blip r:embed="rId7"/>
          <a:stretch>
            <a:fillRect/>
          </a:stretch>
        </p:blipFill>
        <p:spPr>
          <a:xfrm>
            <a:off x="9791178" y="188197"/>
            <a:ext cx="2132988" cy="1441766"/>
          </a:xfrm>
          <a:prstGeom prst="rect">
            <a:avLst/>
          </a:prstGeom>
        </p:spPr>
      </p:pic>
      <p:pic>
        <p:nvPicPr>
          <p:cNvPr id="10" name="Picture 9">
            <a:extLst>
              <a:ext uri="{FF2B5EF4-FFF2-40B4-BE49-F238E27FC236}">
                <a16:creationId xmlns:a16="http://schemas.microsoft.com/office/drawing/2014/main" id="{51ED6D08-CF2F-44E0-983E-CF458358B4E6}"/>
              </a:ext>
            </a:extLst>
          </p:cNvPr>
          <p:cNvPicPr/>
          <p:nvPr/>
        </p:nvPicPr>
        <p:blipFill>
          <a:blip r:embed="rId8"/>
          <a:srcRect/>
          <a:stretch/>
        </p:blipFill>
        <p:spPr>
          <a:xfrm>
            <a:off x="4819075" y="4628828"/>
            <a:ext cx="1957927" cy="588999"/>
          </a:xfrm>
          <a:prstGeom prst="rect">
            <a:avLst/>
          </a:prstGeom>
        </p:spPr>
      </p:pic>
    </p:spTree>
    <p:extLst>
      <p:ext uri="{BB962C8B-B14F-4D97-AF65-F5344CB8AC3E}">
        <p14:creationId xmlns:p14="http://schemas.microsoft.com/office/powerpoint/2010/main" val="38026311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79419-1A13-4C65-B2CB-EAA5527F21FA}"/>
              </a:ext>
            </a:extLst>
          </p:cNvPr>
          <p:cNvSpPr>
            <a:spLocks noGrp="1"/>
          </p:cNvSpPr>
          <p:nvPr>
            <p:ph type="title"/>
          </p:nvPr>
        </p:nvSpPr>
        <p:spPr/>
        <p:txBody>
          <a:bodyPr/>
          <a:lstStyle/>
          <a:p>
            <a:r>
              <a:rPr lang="en-US"/>
              <a:t>Lethal Means Safety Toolkit</a:t>
            </a:r>
          </a:p>
        </p:txBody>
      </p:sp>
      <p:sp>
        <p:nvSpPr>
          <p:cNvPr id="3" name="Content Placeholder 2">
            <a:extLst>
              <a:ext uri="{FF2B5EF4-FFF2-40B4-BE49-F238E27FC236}">
                <a16:creationId xmlns:a16="http://schemas.microsoft.com/office/drawing/2014/main" id="{0BC2CB0F-BFF6-42D2-8B7F-C90FB7B27E47}"/>
              </a:ext>
            </a:extLst>
          </p:cNvPr>
          <p:cNvSpPr>
            <a:spLocks noGrp="1"/>
          </p:cNvSpPr>
          <p:nvPr>
            <p:ph idx="1"/>
          </p:nvPr>
        </p:nvSpPr>
        <p:spPr>
          <a:xfrm>
            <a:off x="838199" y="1543665"/>
            <a:ext cx="6201697" cy="4226400"/>
          </a:xfrm>
        </p:spPr>
        <p:txBody>
          <a:bodyPr>
            <a:normAutofit fontScale="92500" lnSpcReduction="10000"/>
          </a:bodyPr>
          <a:lstStyle/>
          <a:p>
            <a:r>
              <a:rPr lang="en-US"/>
              <a:t>Developed in partnership with the </a:t>
            </a:r>
            <a:r>
              <a:rPr lang="en-US" u="sng">
                <a:hlinkClick r:id="rId2"/>
              </a:rPr>
              <a:t>American Foundation for Suicide Prevention</a:t>
            </a:r>
            <a:r>
              <a:rPr lang="en-US"/>
              <a:t> (AFSP) and the </a:t>
            </a:r>
            <a:r>
              <a:rPr lang="en-US" u="sng">
                <a:hlinkClick r:id="rId3"/>
              </a:rPr>
              <a:t>National Shooting Sports Foundation</a:t>
            </a:r>
            <a:r>
              <a:rPr lang="en-US"/>
              <a:t> (NSSF), the trade association for the firearms industry.</a:t>
            </a:r>
          </a:p>
          <a:p>
            <a:r>
              <a:rPr lang="en-US"/>
              <a:t>Toolkit guides communities through the process of building coalitions to raise awareness about safe storage and its connection to suicide prevention. </a:t>
            </a:r>
          </a:p>
          <a:p>
            <a:r>
              <a:rPr lang="en-US"/>
              <a:t>Safe storage can put time and space between an individual and a firearm during suicidal crisis and shows promise for reducing rates of suicide.</a:t>
            </a:r>
          </a:p>
          <a:p>
            <a:r>
              <a:rPr lang="en-US"/>
              <a:t>VA respects the important role firearms play in many Veterans’ lives and is dedicated to providing safe storage options that are consistent with each Veteran’s values and priorities. Help Veterans and their loved ones make their homes safer and share these resources with your network.  </a:t>
            </a:r>
          </a:p>
        </p:txBody>
      </p:sp>
      <p:sp>
        <p:nvSpPr>
          <p:cNvPr id="4" name="Slide Number Placeholder 3">
            <a:extLst>
              <a:ext uri="{FF2B5EF4-FFF2-40B4-BE49-F238E27FC236}">
                <a16:creationId xmlns:a16="http://schemas.microsoft.com/office/drawing/2014/main" id="{696DE04E-73AE-4FA2-B207-A65A3FBAFC32}"/>
              </a:ext>
            </a:extLst>
          </p:cNvPr>
          <p:cNvSpPr>
            <a:spLocks noGrp="1"/>
          </p:cNvSpPr>
          <p:nvPr>
            <p:ph type="sldNum" sz="quarter" idx="12"/>
          </p:nvPr>
        </p:nvSpPr>
        <p:spPr/>
        <p:txBody>
          <a:bodyPr/>
          <a:lstStyle/>
          <a:p>
            <a:fld id="{ACD12D91-5F71-FE4F-A594-B9667DC21877}" type="slidenum">
              <a:rPr lang="en-US" smtClean="0"/>
              <a:t>59</a:t>
            </a:fld>
            <a:endParaRPr lang="en-US"/>
          </a:p>
        </p:txBody>
      </p:sp>
      <p:sp>
        <p:nvSpPr>
          <p:cNvPr id="5" name="Rectangle 4">
            <a:extLst>
              <a:ext uri="{FF2B5EF4-FFF2-40B4-BE49-F238E27FC236}">
                <a16:creationId xmlns:a16="http://schemas.microsoft.com/office/drawing/2014/main" id="{5461294D-20F1-4AC8-B5CA-AF2BC8DAD57D}"/>
              </a:ext>
            </a:extLst>
          </p:cNvPr>
          <p:cNvSpPr/>
          <p:nvPr/>
        </p:nvSpPr>
        <p:spPr>
          <a:xfrm>
            <a:off x="7653600" y="5097600"/>
            <a:ext cx="4459743" cy="941379"/>
          </a:xfrm>
          <a:prstGeom prst="rect">
            <a:avLst/>
          </a:prstGeom>
          <a:gradFill flip="none" rotWithShape="1">
            <a:gsLst>
              <a:gs pos="0">
                <a:schemeClr val="bg1">
                  <a:lumMod val="85000"/>
                  <a:alpha val="0"/>
                </a:schemeClr>
              </a:gs>
              <a:gs pos="99000">
                <a:schemeClr val="bg1">
                  <a:lumMod val="75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166D1AA-8AA8-42A3-9A72-E661AA2953DB}"/>
              </a:ext>
            </a:extLst>
          </p:cNvPr>
          <p:cNvSpPr txBox="1"/>
          <p:nvPr/>
        </p:nvSpPr>
        <p:spPr>
          <a:xfrm>
            <a:off x="7768712" y="5314335"/>
            <a:ext cx="4423288" cy="76944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E7E6E6">
                    <a:lumMod val="25000"/>
                  </a:srgbClr>
                </a:solidFill>
                <a:effectLst/>
                <a:uLnTx/>
                <a:uFillTx/>
                <a:latin typeface="Calibri" panose="020F0502020204030204" pitchFamily="34" charset="0"/>
                <a:ea typeface="+mn-ea"/>
                <a:cs typeface="Calibri" panose="020F0502020204030204" pitchFamily="34" charset="0"/>
              </a:rPr>
              <a:t>Access the toolkit online: </a:t>
            </a:r>
          </a:p>
          <a:p>
            <a:pPr marL="0" marR="0" lvl="0" indent="0" defTabSz="914400" rtl="0" eaLnBrk="1" fontAlgn="auto" latinLnBrk="0" hangingPunct="1">
              <a:lnSpc>
                <a:spcPct val="100000"/>
              </a:lnSpc>
              <a:spcBef>
                <a:spcPts val="0"/>
              </a:spcBef>
              <a:spcAft>
                <a:spcPts val="0"/>
              </a:spcAft>
              <a:buClrTx/>
              <a:buSzTx/>
              <a:buFontTx/>
              <a:buNone/>
              <a:tabLst/>
              <a:defRPr/>
            </a:pPr>
            <a:r>
              <a:rPr lang="en-US" sz="2200" b="1" u="sng">
                <a:hlinkClick r:id="rId4"/>
              </a:rPr>
              <a:t>Safe Firearm Storage Toolkit</a:t>
            </a:r>
            <a:endParaRPr kumimoji="0" lang="en-US" sz="2200" b="0" i="0" u="none" strike="noStrike" kern="1200" cap="none" spc="0" normalizeH="0" baseline="0" noProof="0">
              <a:ln>
                <a:noFill/>
              </a:ln>
              <a:solidFill>
                <a:srgbClr val="E7E6E6">
                  <a:lumMod val="25000"/>
                </a:srgbClr>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037654B4-6EAB-4262-ACB9-D6A32B687068}"/>
              </a:ext>
            </a:extLst>
          </p:cNvPr>
          <p:cNvPicPr>
            <a:picLocks noChangeAspect="1"/>
          </p:cNvPicPr>
          <p:nvPr/>
        </p:nvPicPr>
        <p:blipFill>
          <a:blip r:embed="rId5"/>
          <a:stretch>
            <a:fillRect/>
          </a:stretch>
        </p:blipFill>
        <p:spPr>
          <a:xfrm>
            <a:off x="7653600" y="1058551"/>
            <a:ext cx="2856271" cy="3930681"/>
          </a:xfrm>
          <a:prstGeom prst="rect">
            <a:avLst/>
          </a:prstGeom>
          <a:ln>
            <a:solidFill>
              <a:schemeClr val="tx1"/>
            </a:solidFill>
          </a:ln>
        </p:spPr>
      </p:pic>
    </p:spTree>
    <p:extLst>
      <p:ext uri="{BB962C8B-B14F-4D97-AF65-F5344CB8AC3E}">
        <p14:creationId xmlns:p14="http://schemas.microsoft.com/office/powerpoint/2010/main" val="1770589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E5185-54B4-40F3-80E5-F58669FA8C10}"/>
              </a:ext>
            </a:extLst>
          </p:cNvPr>
          <p:cNvSpPr>
            <a:spLocks noGrp="1"/>
          </p:cNvSpPr>
          <p:nvPr>
            <p:ph type="title"/>
          </p:nvPr>
        </p:nvSpPr>
        <p:spPr>
          <a:xfrm>
            <a:off x="838200" y="672252"/>
            <a:ext cx="10515600" cy="1051256"/>
          </a:xfrm>
        </p:spPr>
        <p:txBody>
          <a:bodyPr>
            <a:normAutofit/>
          </a:bodyPr>
          <a:lstStyle/>
          <a:p>
            <a:r>
              <a:rPr lang="en-US" sz="3600"/>
              <a:t>Veteran VHA Users Have Unique Experiences</a:t>
            </a:r>
            <a:endParaRPr lang="en-US" sz="3600" strike="sngStrike"/>
          </a:p>
        </p:txBody>
      </p:sp>
      <p:pic>
        <p:nvPicPr>
          <p:cNvPr id="8" name="Content Placeholder 7" descr="A screenshot of a cell phone&#10;&#10;Description automatically generated">
            <a:extLst>
              <a:ext uri="{FF2B5EF4-FFF2-40B4-BE49-F238E27FC236}">
                <a16:creationId xmlns:a16="http://schemas.microsoft.com/office/drawing/2014/main" id="{156BECBB-A9DB-4B5B-9DAF-5D3EB99CB959}"/>
              </a:ext>
            </a:extLst>
          </p:cNvPr>
          <p:cNvPicPr>
            <a:picLocks noGrp="1" noChangeAspect="1"/>
          </p:cNvPicPr>
          <p:nvPr>
            <p:ph idx="1"/>
          </p:nvPr>
        </p:nvPicPr>
        <p:blipFill rotWithShape="1">
          <a:blip r:embed="rId3"/>
          <a:srcRect t="17124" b="10545"/>
          <a:stretch/>
        </p:blipFill>
        <p:spPr>
          <a:xfrm>
            <a:off x="520701" y="1524000"/>
            <a:ext cx="11150598" cy="4536141"/>
          </a:xfrm>
        </p:spPr>
      </p:pic>
      <p:sp>
        <p:nvSpPr>
          <p:cNvPr id="4" name="Slide Number Placeholder 3">
            <a:extLst>
              <a:ext uri="{FF2B5EF4-FFF2-40B4-BE49-F238E27FC236}">
                <a16:creationId xmlns:a16="http://schemas.microsoft.com/office/drawing/2014/main" id="{8B5725A5-062E-499D-BF5B-365D8CC0D0AB}"/>
              </a:ext>
            </a:extLst>
          </p:cNvPr>
          <p:cNvSpPr>
            <a:spLocks noGrp="1"/>
          </p:cNvSpPr>
          <p:nvPr>
            <p:ph type="sldNum" sz="quarter" idx="12"/>
          </p:nvPr>
        </p:nvSpPr>
        <p:spPr/>
        <p:txBody>
          <a:bodyPr/>
          <a:lstStyle/>
          <a:p>
            <a:fld id="{ACD12D91-5F71-FE4F-A594-B9667DC21877}" type="slidenum">
              <a:rPr lang="en-US" dirty="0" smtClean="0"/>
              <a:t>6</a:t>
            </a:fld>
            <a:endParaRPr lang="en-US"/>
          </a:p>
        </p:txBody>
      </p:sp>
    </p:spTree>
    <p:extLst>
      <p:ext uri="{BB962C8B-B14F-4D97-AF65-F5344CB8AC3E}">
        <p14:creationId xmlns:p14="http://schemas.microsoft.com/office/powerpoint/2010/main" val="30463391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AABAC7-C887-4436-BC18-FC5409C977F8}"/>
              </a:ext>
            </a:extLst>
          </p:cNvPr>
          <p:cNvSpPr>
            <a:spLocks noGrp="1"/>
          </p:cNvSpPr>
          <p:nvPr>
            <p:ph type="sldNum" sz="quarter" idx="12"/>
          </p:nvPr>
        </p:nvSpPr>
        <p:spPr/>
        <p:txBody>
          <a:bodyPr/>
          <a:lstStyle/>
          <a:p>
            <a:fld id="{ACD12D91-5F71-FE4F-A594-B9667DC21877}" type="slidenum">
              <a:rPr lang="en-US" smtClean="0"/>
              <a:t>60</a:t>
            </a:fld>
            <a:endParaRPr lang="en-US"/>
          </a:p>
        </p:txBody>
      </p:sp>
      <p:sp>
        <p:nvSpPr>
          <p:cNvPr id="4" name="TextBox 3">
            <a:extLst>
              <a:ext uri="{FF2B5EF4-FFF2-40B4-BE49-F238E27FC236}">
                <a16:creationId xmlns:a16="http://schemas.microsoft.com/office/drawing/2014/main" id="{367AF1FD-2CA6-4B4A-96C9-AD7723FBCF3F}"/>
              </a:ext>
            </a:extLst>
          </p:cNvPr>
          <p:cNvSpPr txBox="1"/>
          <p:nvPr/>
        </p:nvSpPr>
        <p:spPr>
          <a:xfrm>
            <a:off x="0" y="398796"/>
            <a:ext cx="12288644" cy="830997"/>
          </a:xfrm>
          <a:prstGeom prst="rect">
            <a:avLst/>
          </a:prstGeom>
          <a:noFill/>
        </p:spPr>
        <p:txBody>
          <a:bodyPr wrap="square" rtlCol="0">
            <a:spAutoFit/>
          </a:bodyPr>
          <a:lstStyle/>
          <a:p>
            <a:pPr algn="ctr"/>
            <a:r>
              <a:rPr lang="en-US" sz="2400" b="1">
                <a:solidFill>
                  <a:srgbClr val="0070C0"/>
                </a:solidFill>
              </a:rPr>
              <a:t>National VA Suicide Prevention Lethal Means Safety (LMS): </a:t>
            </a:r>
          </a:p>
          <a:p>
            <a:pPr algn="ctr"/>
            <a:r>
              <a:rPr lang="en-US" sz="2400" b="1">
                <a:solidFill>
                  <a:srgbClr val="0070C0"/>
                </a:solidFill>
              </a:rPr>
              <a:t>Public Service Announcement (PSA)</a:t>
            </a:r>
          </a:p>
        </p:txBody>
      </p:sp>
      <p:sp>
        <p:nvSpPr>
          <p:cNvPr id="6" name="TextBox 5">
            <a:extLst>
              <a:ext uri="{FF2B5EF4-FFF2-40B4-BE49-F238E27FC236}">
                <a16:creationId xmlns:a16="http://schemas.microsoft.com/office/drawing/2014/main" id="{D7725C04-2E70-4B35-B2C2-9A06C3416833}"/>
              </a:ext>
            </a:extLst>
          </p:cNvPr>
          <p:cNvSpPr txBox="1"/>
          <p:nvPr/>
        </p:nvSpPr>
        <p:spPr>
          <a:xfrm>
            <a:off x="2636322" y="3059668"/>
            <a:ext cx="7243948" cy="369332"/>
          </a:xfrm>
          <a:prstGeom prst="rect">
            <a:avLst/>
          </a:prstGeom>
          <a:noFill/>
        </p:spPr>
        <p:txBody>
          <a:bodyPr wrap="square" rtlCol="0">
            <a:spAutoFit/>
          </a:bodyPr>
          <a:lstStyle/>
          <a:p>
            <a:endParaRPr lang="en-US">
              <a:solidFill>
                <a:schemeClr val="bg1"/>
              </a:solidFill>
            </a:endParaRPr>
          </a:p>
        </p:txBody>
      </p:sp>
      <p:pic>
        <p:nvPicPr>
          <p:cNvPr id="3" name="Online Media 2" title="ARW Lethal Means Male VO 15 KeepItSecure">
            <a:hlinkClick r:id="" action="ppaction://media"/>
            <a:extLst>
              <a:ext uri="{FF2B5EF4-FFF2-40B4-BE49-F238E27FC236}">
                <a16:creationId xmlns:a16="http://schemas.microsoft.com/office/drawing/2014/main" id="{862DF1BD-CD9C-4E3E-8954-F2835780F0EA}"/>
              </a:ext>
            </a:extLst>
          </p:cNvPr>
          <p:cNvPicPr>
            <a:picLocks noRot="1" noChangeAspect="1"/>
          </p:cNvPicPr>
          <p:nvPr>
            <a:videoFile r:link="rId1"/>
          </p:nvPr>
        </p:nvPicPr>
        <p:blipFill>
          <a:blip r:embed="rId4"/>
          <a:stretch>
            <a:fillRect/>
          </a:stretch>
        </p:blipFill>
        <p:spPr>
          <a:xfrm>
            <a:off x="2311730" y="1290887"/>
            <a:ext cx="8062135" cy="4555106"/>
          </a:xfrm>
          <a:prstGeom prst="rect">
            <a:avLst/>
          </a:prstGeom>
        </p:spPr>
      </p:pic>
    </p:spTree>
    <p:extLst>
      <p:ext uri="{BB962C8B-B14F-4D97-AF65-F5344CB8AC3E}">
        <p14:creationId xmlns:p14="http://schemas.microsoft.com/office/powerpoint/2010/main" val="2859077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8302D-D1F5-F643-9685-7DFBCA461460}"/>
              </a:ext>
            </a:extLst>
          </p:cNvPr>
          <p:cNvSpPr>
            <a:spLocks noGrp="1"/>
          </p:cNvSpPr>
          <p:nvPr>
            <p:ph type="title"/>
          </p:nvPr>
        </p:nvSpPr>
        <p:spPr/>
        <p:txBody>
          <a:bodyPr/>
          <a:lstStyle/>
          <a:p>
            <a:r>
              <a:rPr lang="en-US"/>
              <a:t>From Science to Practice</a:t>
            </a:r>
          </a:p>
        </p:txBody>
      </p:sp>
      <p:sp>
        <p:nvSpPr>
          <p:cNvPr id="3" name="Content Placeholder 2">
            <a:extLst>
              <a:ext uri="{FF2B5EF4-FFF2-40B4-BE49-F238E27FC236}">
                <a16:creationId xmlns:a16="http://schemas.microsoft.com/office/drawing/2014/main" id="{6D437E71-E704-8A44-985D-24A5868CC366}"/>
              </a:ext>
            </a:extLst>
          </p:cNvPr>
          <p:cNvSpPr>
            <a:spLocks noGrp="1"/>
          </p:cNvSpPr>
          <p:nvPr>
            <p:ph idx="1"/>
          </p:nvPr>
        </p:nvSpPr>
        <p:spPr>
          <a:xfrm>
            <a:off x="610322" y="1872025"/>
            <a:ext cx="6857278" cy="3582448"/>
          </a:xfrm>
        </p:spPr>
        <p:txBody>
          <a:bodyPr vert="horz" lIns="91440" tIns="45720" rIns="91440" bIns="45720" rtlCol="0" anchor="t">
            <a:normAutofit/>
          </a:bodyPr>
          <a:lstStyle/>
          <a:p>
            <a:r>
              <a:rPr lang="en-US" sz="2400"/>
              <a:t>In 2019, VA launched a literature review series to help clinicians put suicide prevention research into action. </a:t>
            </a:r>
          </a:p>
          <a:p>
            <a:r>
              <a:rPr lang="en-US" sz="2400"/>
              <a:t>The series translates evidence-based research into informative and practical steps that health care providers can use to help support their Veteran patients.</a:t>
            </a:r>
            <a:endParaRPr lang="en-US" sz="2400">
              <a:cs typeface="Calibri"/>
            </a:endParaRPr>
          </a:p>
          <a:p>
            <a:r>
              <a:rPr lang="en-US" sz="2400"/>
              <a:t>The series is updated monthly.</a:t>
            </a:r>
            <a:endParaRPr lang="en-US" sz="2400">
              <a:cs typeface="Calibri"/>
            </a:endParaRPr>
          </a:p>
        </p:txBody>
      </p:sp>
      <p:sp>
        <p:nvSpPr>
          <p:cNvPr id="4" name="Slide Number Placeholder 3">
            <a:extLst>
              <a:ext uri="{FF2B5EF4-FFF2-40B4-BE49-F238E27FC236}">
                <a16:creationId xmlns:a16="http://schemas.microsoft.com/office/drawing/2014/main" id="{AA2A78D2-72A8-4348-8F67-CF63E2C0AC5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CD12D91-5F71-FE4F-A594-B9667DC21877}" type="slidenum">
              <a:rPr kumimoji="0" lang="en-US" sz="1000" b="1" i="0" u="none" strike="noStrike" kern="1200" cap="none" spc="0" normalizeH="0" baseline="0" noProof="0" smtClean="0">
                <a:ln>
                  <a:noFill/>
                </a:ln>
                <a:solidFill>
                  <a:srgbClr val="00467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61</a:t>
            </a:fld>
            <a:endParaRPr kumimoji="0" lang="en-US" sz="1000" b="1" i="0" u="none" strike="noStrike" kern="1200" cap="none" spc="0" normalizeH="0" baseline="0" noProof="0">
              <a:ln>
                <a:noFill/>
              </a:ln>
              <a:solidFill>
                <a:srgbClr val="00467F"/>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5F38B7BB-E264-3540-A809-41510D1166FF}"/>
              </a:ext>
            </a:extLst>
          </p:cNvPr>
          <p:cNvPicPr>
            <a:picLocks noChangeAspect="1"/>
          </p:cNvPicPr>
          <p:nvPr/>
        </p:nvPicPr>
        <p:blipFill>
          <a:blip r:embed="rId3"/>
          <a:stretch>
            <a:fillRect/>
          </a:stretch>
        </p:blipFill>
        <p:spPr>
          <a:xfrm>
            <a:off x="7826323" y="966789"/>
            <a:ext cx="3484212" cy="4524162"/>
          </a:xfrm>
          <a:prstGeom prst="rect">
            <a:avLst/>
          </a:prstGeom>
          <a:ln w="6350">
            <a:solidFill>
              <a:schemeClr val="bg1">
                <a:lumMod val="50000"/>
              </a:schemeClr>
            </a:solidFill>
          </a:ln>
        </p:spPr>
      </p:pic>
    </p:spTree>
    <p:extLst>
      <p:ext uri="{BB962C8B-B14F-4D97-AF65-F5344CB8AC3E}">
        <p14:creationId xmlns:p14="http://schemas.microsoft.com/office/powerpoint/2010/main" val="29007135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97EA460E-ECCD-412A-A408-A682563CB9E6}"/>
              </a:ext>
            </a:extLst>
          </p:cNvPr>
          <p:cNvPicPr>
            <a:picLocks noChangeAspect="1"/>
          </p:cNvPicPr>
          <p:nvPr/>
        </p:nvPicPr>
        <p:blipFill>
          <a:blip r:embed="rId3"/>
          <a:stretch>
            <a:fillRect/>
          </a:stretch>
        </p:blipFill>
        <p:spPr>
          <a:xfrm>
            <a:off x="7826658" y="963861"/>
            <a:ext cx="3481468" cy="4515976"/>
          </a:xfrm>
          <a:prstGeom prst="rect">
            <a:avLst/>
          </a:prstGeom>
          <a:ln w="6350">
            <a:solidFill>
              <a:schemeClr val="bg1">
                <a:lumMod val="50000"/>
              </a:schemeClr>
            </a:solidFill>
          </a:ln>
        </p:spPr>
      </p:pic>
      <p:sp>
        <p:nvSpPr>
          <p:cNvPr id="2" name="Title 1">
            <a:extLst>
              <a:ext uri="{FF2B5EF4-FFF2-40B4-BE49-F238E27FC236}">
                <a16:creationId xmlns:a16="http://schemas.microsoft.com/office/drawing/2014/main" id="{84A8302D-D1F5-F643-9685-7DFBCA461460}"/>
              </a:ext>
            </a:extLst>
          </p:cNvPr>
          <p:cNvSpPr>
            <a:spLocks noGrp="1"/>
          </p:cNvSpPr>
          <p:nvPr>
            <p:ph type="title"/>
          </p:nvPr>
        </p:nvSpPr>
        <p:spPr/>
        <p:txBody>
          <a:bodyPr/>
          <a:lstStyle/>
          <a:p>
            <a:r>
              <a:rPr lang="en-US"/>
              <a:t>Together We Can</a:t>
            </a:r>
          </a:p>
        </p:txBody>
      </p:sp>
      <p:sp>
        <p:nvSpPr>
          <p:cNvPr id="3" name="Content Placeholder 2">
            <a:extLst>
              <a:ext uri="{FF2B5EF4-FFF2-40B4-BE49-F238E27FC236}">
                <a16:creationId xmlns:a16="http://schemas.microsoft.com/office/drawing/2014/main" id="{6D437E71-E704-8A44-985D-24A5868CC366}"/>
              </a:ext>
            </a:extLst>
          </p:cNvPr>
          <p:cNvSpPr>
            <a:spLocks noGrp="1"/>
          </p:cNvSpPr>
          <p:nvPr>
            <p:ph idx="1"/>
          </p:nvPr>
        </p:nvSpPr>
        <p:spPr>
          <a:xfrm>
            <a:off x="838200" y="1839383"/>
            <a:ext cx="6800926" cy="3930682"/>
          </a:xfrm>
        </p:spPr>
        <p:txBody>
          <a:bodyPr vert="horz" lIns="91440" tIns="45720" rIns="91440" bIns="45720" rtlCol="0" anchor="t">
            <a:normAutofit/>
          </a:bodyPr>
          <a:lstStyle/>
          <a:p>
            <a:r>
              <a:rPr lang="en-US" sz="2400"/>
              <a:t>VA recently launched a new suicide prevention informational series for Veterans, their families and caregivers. </a:t>
            </a:r>
          </a:p>
          <a:p>
            <a:r>
              <a:rPr lang="en-US" sz="2400"/>
              <a:t>The series is backed by scientific findings designed to provide families and caregivers with resources and practical steps to take to Be There for Veterans in their lives. </a:t>
            </a:r>
            <a:endParaRPr lang="en-US" sz="2400">
              <a:cs typeface="Calibri"/>
            </a:endParaRPr>
          </a:p>
          <a:p>
            <a:r>
              <a:rPr lang="en-US" sz="2400"/>
              <a:t>Both series describe several suicide risk and protective factors. </a:t>
            </a:r>
            <a:endParaRPr lang="en-US" sz="2400">
              <a:cs typeface="Calibri"/>
            </a:endParaRPr>
          </a:p>
        </p:txBody>
      </p:sp>
      <p:sp>
        <p:nvSpPr>
          <p:cNvPr id="4" name="Slide Number Placeholder 3">
            <a:extLst>
              <a:ext uri="{FF2B5EF4-FFF2-40B4-BE49-F238E27FC236}">
                <a16:creationId xmlns:a16="http://schemas.microsoft.com/office/drawing/2014/main" id="{AA2A78D2-72A8-4348-8F67-CF63E2C0AC54}"/>
              </a:ext>
            </a:extLst>
          </p:cNvPr>
          <p:cNvSpPr>
            <a:spLocks noGrp="1"/>
          </p:cNvSpPr>
          <p:nvPr>
            <p:ph type="sldNum" sz="quarter" idx="12"/>
          </p:nvPr>
        </p:nvSpPr>
        <p:spPr/>
        <p:txBody>
          <a:bodyPr/>
          <a:lstStyle/>
          <a:p>
            <a:pPr lvl="0"/>
            <a:fld id="{ACD12D91-5F71-FE4F-A594-B9667DC21877}" type="slidenum">
              <a:rPr lang="en-US" noProof="0" smtClean="0"/>
              <a:pPr lvl="0"/>
              <a:t>62</a:t>
            </a:fld>
            <a:endParaRPr lang="en-US" noProof="0"/>
          </a:p>
        </p:txBody>
      </p:sp>
      <p:sp>
        <p:nvSpPr>
          <p:cNvPr id="9" name="Rectangle 8">
            <a:extLst>
              <a:ext uri="{FF2B5EF4-FFF2-40B4-BE49-F238E27FC236}">
                <a16:creationId xmlns:a16="http://schemas.microsoft.com/office/drawing/2014/main" id="{AFD55801-4047-3540-951E-8724BDEE5227}"/>
              </a:ext>
            </a:extLst>
          </p:cNvPr>
          <p:cNvSpPr/>
          <p:nvPr/>
        </p:nvSpPr>
        <p:spPr>
          <a:xfrm>
            <a:off x="2695537" y="5803366"/>
            <a:ext cx="6800926" cy="39764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1" u="none" strike="noStrike" kern="1200" cap="none" spc="0" normalizeH="0" baseline="0" noProof="0">
                <a:ln>
                  <a:noFill/>
                </a:ln>
                <a:solidFill>
                  <a:srgbClr val="0563C1"/>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https://www.mentalhealth.va.gov/suicide_prevention/resources.asp</a:t>
            </a:r>
            <a:endParaRPr kumimoji="0" lang="en-US" sz="1800" i="1" u="sng" strike="noStrike" kern="1200" cap="none" spc="0" normalizeH="0" baseline="0" noProof="0">
              <a:ln>
                <a:noFill/>
              </a:ln>
              <a:solidFill>
                <a:srgbClr val="0563C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88696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65A24-F2E1-574D-98C6-F8287F60BE65}"/>
              </a:ext>
            </a:extLst>
          </p:cNvPr>
          <p:cNvSpPr>
            <a:spLocks noGrp="1"/>
          </p:cNvSpPr>
          <p:nvPr>
            <p:ph type="title"/>
          </p:nvPr>
        </p:nvSpPr>
        <p:spPr/>
        <p:txBody>
          <a:bodyPr>
            <a:normAutofit/>
          </a:bodyPr>
          <a:lstStyle/>
          <a:p>
            <a:r>
              <a:rPr lang="en-US"/>
              <a:t>Resources for Clinicians</a:t>
            </a:r>
          </a:p>
        </p:txBody>
      </p:sp>
      <p:sp>
        <p:nvSpPr>
          <p:cNvPr id="4" name="Slide Number Placeholder 3">
            <a:extLst>
              <a:ext uri="{FF2B5EF4-FFF2-40B4-BE49-F238E27FC236}">
                <a16:creationId xmlns:a16="http://schemas.microsoft.com/office/drawing/2014/main" id="{8E426FBA-41DD-084C-9B2B-9E64B1236BA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CD12D91-5F71-FE4F-A594-B9667DC21877}" type="slidenum">
              <a:rPr kumimoji="0" lang="en-US" sz="1000" b="1" i="0" u="none" strike="noStrike" kern="1200" cap="none" spc="0" normalizeH="0" baseline="0" noProof="0" smtClean="0">
                <a:ln>
                  <a:noFill/>
                </a:ln>
                <a:solidFill>
                  <a:srgbClr val="00467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63</a:t>
            </a:fld>
            <a:endParaRPr kumimoji="0" lang="en-US" sz="1000" b="1" i="0" u="none" strike="noStrike" kern="1200" cap="none" spc="0" normalizeH="0" baseline="0" noProof="0">
              <a:ln>
                <a:noFill/>
              </a:ln>
              <a:solidFill>
                <a:srgbClr val="00467F"/>
              </a:solidFill>
              <a:effectLst/>
              <a:uLnTx/>
              <a:uFillTx/>
              <a:latin typeface="Calibri" panose="020F0502020204030204"/>
              <a:ea typeface="+mn-ea"/>
              <a:cs typeface="+mn-cs"/>
            </a:endParaRPr>
          </a:p>
        </p:txBody>
      </p:sp>
      <p:sp>
        <p:nvSpPr>
          <p:cNvPr id="5" name="Title 2">
            <a:extLst>
              <a:ext uri="{FF2B5EF4-FFF2-40B4-BE49-F238E27FC236}">
                <a16:creationId xmlns:a16="http://schemas.microsoft.com/office/drawing/2014/main" id="{3B0EC232-1DB6-1C41-AF89-6E3A979AAA56}"/>
              </a:ext>
            </a:extLst>
          </p:cNvPr>
          <p:cNvSpPr txBox="1">
            <a:spLocks/>
          </p:cNvSpPr>
          <p:nvPr/>
        </p:nvSpPr>
        <p:spPr>
          <a:xfrm>
            <a:off x="1976803" y="1511444"/>
            <a:ext cx="7886700" cy="32724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500" b="1" kern="1200">
                <a:solidFill>
                  <a:srgbClr val="00467F"/>
                </a:solidFill>
                <a:latin typeface="+mn-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000" b="1" i="1" u="none" strike="noStrike" kern="1200" cap="none" spc="0" normalizeH="0" baseline="0" noProof="0">
              <a:ln>
                <a:noFill/>
              </a:ln>
              <a:solidFill>
                <a:srgbClr val="00467F"/>
              </a:solidFill>
              <a:effectLst/>
              <a:uLnTx/>
              <a:uFillTx/>
              <a:latin typeface="Calibri" panose="020F0502020204030204"/>
              <a:ea typeface="+mj-ea"/>
              <a:cs typeface="+mj-cs"/>
            </a:endParaRPr>
          </a:p>
        </p:txBody>
      </p:sp>
      <p:pic>
        <p:nvPicPr>
          <p:cNvPr id="10" name="Picture 3" descr="To initiative a consult email with the Suicide Risk Management Consultation Program, send an email to SRMconsult@va.gov.">
            <a:extLst>
              <a:ext uri="{FF2B5EF4-FFF2-40B4-BE49-F238E27FC236}">
                <a16:creationId xmlns:a16="http://schemas.microsoft.com/office/drawing/2014/main" id="{FB766231-8AAD-8F4B-ADC4-93DDD5F1DE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17" b="9797"/>
          <a:stretch/>
        </p:blipFill>
        <p:spPr bwMode="auto">
          <a:xfrm>
            <a:off x="245329" y="1449958"/>
            <a:ext cx="6852307" cy="46648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32B00DE-5D33-4A2B-A042-575FE3731E7E}"/>
              </a:ext>
            </a:extLst>
          </p:cNvPr>
          <p:cNvSpPr/>
          <p:nvPr/>
        </p:nvSpPr>
        <p:spPr>
          <a:xfrm>
            <a:off x="7283737" y="5501289"/>
            <a:ext cx="445936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Calibri" panose="020F0502020204030204"/>
                <a:ea typeface="+mn-ea"/>
                <a:cs typeface="+mn-cs"/>
                <a:hlinkClick r:id="rId4"/>
              </a:rPr>
              <a:t>www.healthquality.va.gov/guidelines/MH/srb</a:t>
            </a:r>
            <a:endParaRPr kumimoji="0" lang="en-US" sz="1800" b="0" i="1"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E2C70C89-F4A9-1746-8E97-3D668B0E285D}"/>
              </a:ext>
            </a:extLst>
          </p:cNvPr>
          <p:cNvGrpSpPr>
            <a:grpSpLocks noChangeAspect="1"/>
          </p:cNvGrpSpPr>
          <p:nvPr/>
        </p:nvGrpSpPr>
        <p:grpSpPr>
          <a:xfrm>
            <a:off x="7844532" y="1125377"/>
            <a:ext cx="3337772" cy="4309872"/>
            <a:chOff x="3440418" y="304800"/>
            <a:chExt cx="5311164" cy="6858000"/>
          </a:xfrm>
        </p:grpSpPr>
        <p:pic>
          <p:nvPicPr>
            <p:cNvPr id="12" name="Picture 11">
              <a:extLst>
                <a:ext uri="{FF2B5EF4-FFF2-40B4-BE49-F238E27FC236}">
                  <a16:creationId xmlns:a16="http://schemas.microsoft.com/office/drawing/2014/main" id="{EB38AA3B-0925-F24F-B9E2-7B862F73D78F}"/>
                </a:ext>
              </a:extLst>
            </p:cNvPr>
            <p:cNvPicPr>
              <a:picLocks noChangeAspect="1"/>
            </p:cNvPicPr>
            <p:nvPr/>
          </p:nvPicPr>
          <p:blipFill>
            <a:blip r:embed="rId5"/>
            <a:stretch>
              <a:fillRect/>
            </a:stretch>
          </p:blipFill>
          <p:spPr>
            <a:xfrm>
              <a:off x="3440418" y="304800"/>
              <a:ext cx="5311164" cy="6858000"/>
            </a:xfrm>
            <a:prstGeom prst="rect">
              <a:avLst/>
            </a:prstGeom>
          </p:spPr>
        </p:pic>
        <p:sp>
          <p:nvSpPr>
            <p:cNvPr id="13" name="Rectangle 12">
              <a:extLst>
                <a:ext uri="{FF2B5EF4-FFF2-40B4-BE49-F238E27FC236}">
                  <a16:creationId xmlns:a16="http://schemas.microsoft.com/office/drawing/2014/main" id="{A6DA491B-2077-8046-B0AA-588FB6D485C6}"/>
                </a:ext>
              </a:extLst>
            </p:cNvPr>
            <p:cNvSpPr/>
            <p:nvPr/>
          </p:nvSpPr>
          <p:spPr>
            <a:xfrm>
              <a:off x="8182584" y="2987040"/>
              <a:ext cx="553310" cy="304800"/>
            </a:xfrm>
            <a:prstGeom prst="rect">
              <a:avLst/>
            </a:prstGeom>
            <a:solidFill>
              <a:srgbClr val="3237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471450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E5189-85BD-3A40-81EE-6CAB127EB758}"/>
              </a:ext>
            </a:extLst>
          </p:cNvPr>
          <p:cNvSpPr>
            <a:spLocks noGrp="1"/>
          </p:cNvSpPr>
          <p:nvPr>
            <p:ph type="title"/>
          </p:nvPr>
        </p:nvSpPr>
        <p:spPr/>
        <p:txBody>
          <a:bodyPr/>
          <a:lstStyle/>
          <a:p>
            <a:r>
              <a:rPr lang="en-US"/>
              <a:t>Stay Connected</a:t>
            </a:r>
          </a:p>
        </p:txBody>
      </p:sp>
      <p:pic>
        <p:nvPicPr>
          <p:cNvPr id="6" name="Content Placeholder 5">
            <a:extLst>
              <a:ext uri="{FF2B5EF4-FFF2-40B4-BE49-F238E27FC236}">
                <a16:creationId xmlns:a16="http://schemas.microsoft.com/office/drawing/2014/main" id="{D2252335-0164-584B-BCBD-BAB041E72F7D}"/>
              </a:ext>
            </a:extLst>
          </p:cNvPr>
          <p:cNvPicPr>
            <a:picLocks noGrp="1" noChangeAspect="1"/>
          </p:cNvPicPr>
          <p:nvPr>
            <p:ph idx="1"/>
          </p:nvPr>
        </p:nvPicPr>
        <p:blipFill>
          <a:blip r:embed="rId2"/>
          <a:srcRect/>
          <a:stretch/>
        </p:blipFill>
        <p:spPr>
          <a:xfrm>
            <a:off x="5213185" y="5457466"/>
            <a:ext cx="1765630" cy="531151"/>
          </a:xfrm>
        </p:spPr>
      </p:pic>
      <p:sp>
        <p:nvSpPr>
          <p:cNvPr id="4" name="Slide Number Placeholder 3">
            <a:extLst>
              <a:ext uri="{FF2B5EF4-FFF2-40B4-BE49-F238E27FC236}">
                <a16:creationId xmlns:a16="http://schemas.microsoft.com/office/drawing/2014/main" id="{8D383892-CBEA-BF47-B694-A240EBAE09C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CD12D91-5F71-FE4F-A594-B9667DC21877}" type="slidenum">
              <a:rPr kumimoji="0" lang="en-US" sz="1000" b="1" i="0" u="none" strike="noStrike" kern="1200" cap="none" spc="0" normalizeH="0" baseline="0" noProof="0" dirty="0" smtClean="0">
                <a:ln>
                  <a:noFill/>
                </a:ln>
                <a:solidFill>
                  <a:srgbClr val="00467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64</a:t>
            </a:fld>
            <a:endParaRPr kumimoji="0" lang="en-US" sz="1000" b="1" i="0" u="none" strike="noStrike" kern="1200" cap="none" spc="0" normalizeH="0" baseline="0" noProof="0">
              <a:ln>
                <a:noFill/>
              </a:ln>
              <a:solidFill>
                <a:srgbClr val="00467F"/>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30B8FA2-256A-A346-AFF7-A4163EEFC207}"/>
              </a:ext>
            </a:extLst>
          </p:cNvPr>
          <p:cNvPicPr>
            <a:picLocks noChangeAspect="1"/>
          </p:cNvPicPr>
          <p:nvPr/>
        </p:nvPicPr>
        <p:blipFill>
          <a:blip r:embed="rId3"/>
          <a:stretch>
            <a:fillRect/>
          </a:stretch>
        </p:blipFill>
        <p:spPr>
          <a:xfrm>
            <a:off x="2728643" y="2308583"/>
            <a:ext cx="649748" cy="648233"/>
          </a:xfrm>
          <a:prstGeom prst="rect">
            <a:avLst/>
          </a:prstGeom>
        </p:spPr>
      </p:pic>
      <p:pic>
        <p:nvPicPr>
          <p:cNvPr id="12" name="Picture 11">
            <a:extLst>
              <a:ext uri="{FF2B5EF4-FFF2-40B4-BE49-F238E27FC236}">
                <a16:creationId xmlns:a16="http://schemas.microsoft.com/office/drawing/2014/main" id="{A18C6F75-7097-4C4F-A467-C58819E9DB8C}"/>
              </a:ext>
            </a:extLst>
          </p:cNvPr>
          <p:cNvPicPr>
            <a:picLocks noChangeAspect="1"/>
          </p:cNvPicPr>
          <p:nvPr/>
        </p:nvPicPr>
        <p:blipFill>
          <a:blip r:embed="rId4"/>
          <a:stretch>
            <a:fillRect/>
          </a:stretch>
        </p:blipFill>
        <p:spPr>
          <a:xfrm>
            <a:off x="5771885" y="2308584"/>
            <a:ext cx="648233" cy="648233"/>
          </a:xfrm>
          <a:prstGeom prst="rect">
            <a:avLst/>
          </a:prstGeom>
        </p:spPr>
      </p:pic>
      <p:pic>
        <p:nvPicPr>
          <p:cNvPr id="15" name="Picture 14">
            <a:extLst>
              <a:ext uri="{FF2B5EF4-FFF2-40B4-BE49-F238E27FC236}">
                <a16:creationId xmlns:a16="http://schemas.microsoft.com/office/drawing/2014/main" id="{11264807-C437-1B47-AA97-4FE562737A1C}"/>
              </a:ext>
            </a:extLst>
          </p:cNvPr>
          <p:cNvPicPr>
            <a:picLocks noChangeAspect="1"/>
          </p:cNvPicPr>
          <p:nvPr/>
        </p:nvPicPr>
        <p:blipFill>
          <a:blip r:embed="rId5"/>
          <a:stretch>
            <a:fillRect/>
          </a:stretch>
        </p:blipFill>
        <p:spPr>
          <a:xfrm>
            <a:off x="8599357" y="2308583"/>
            <a:ext cx="798018" cy="650385"/>
          </a:xfrm>
          <a:prstGeom prst="rect">
            <a:avLst/>
          </a:prstGeom>
        </p:spPr>
      </p:pic>
      <p:sp>
        <p:nvSpPr>
          <p:cNvPr id="16" name="TextBox 15">
            <a:extLst>
              <a:ext uri="{FF2B5EF4-FFF2-40B4-BE49-F238E27FC236}">
                <a16:creationId xmlns:a16="http://schemas.microsoft.com/office/drawing/2014/main" id="{E4B002D4-246B-F944-A5C8-397550026BA4}"/>
              </a:ext>
            </a:extLst>
          </p:cNvPr>
          <p:cNvSpPr txBox="1"/>
          <p:nvPr/>
        </p:nvSpPr>
        <p:spPr>
          <a:xfrm>
            <a:off x="3592643" y="1621261"/>
            <a:ext cx="5006715" cy="861774"/>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rgbClr val="003F72"/>
                </a:solidFill>
                <a:effectLst/>
                <a:uLnTx/>
                <a:uFillTx/>
                <a:latin typeface="Calibri" panose="020F0502020204030204"/>
                <a:ea typeface="+mn-ea"/>
                <a:cs typeface="+mn-cs"/>
              </a:rPr>
              <a:t>Follow us on social media!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a:ln>
                <a:noFill/>
              </a:ln>
              <a:solidFill>
                <a:srgbClr val="0194D3"/>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BC722095-055B-FC49-A8EF-B04D6B59B3EA}"/>
              </a:ext>
            </a:extLst>
          </p:cNvPr>
          <p:cNvSpPr txBox="1"/>
          <p:nvPr/>
        </p:nvSpPr>
        <p:spPr>
          <a:xfrm>
            <a:off x="4963774" y="3087376"/>
            <a:ext cx="2264451"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hlinkClick r:id="rId6"/>
              </a:rPr>
              <a:t>U.S. Department of Veterans Affairs</a:t>
            </a: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hlinkClick r:id="rId7"/>
              </a:rPr>
              <a:t>Veterans Health Administration</a:t>
            </a: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hlinkClick r:id="rId8"/>
              </a:rPr>
              <a:t>Make the Connection</a:t>
            </a: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2BBC2A5E-D4E7-7E44-A370-AFAF80083F66}"/>
              </a:ext>
            </a:extLst>
          </p:cNvPr>
          <p:cNvSpPr txBox="1"/>
          <p:nvPr/>
        </p:nvSpPr>
        <p:spPr>
          <a:xfrm>
            <a:off x="1921292" y="3147335"/>
            <a:ext cx="226445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hlinkClick r:id="rId9"/>
              </a:rPr>
              <a:t>@deptvetaffairs</a:t>
            </a: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hlinkClick r:id="rId10"/>
              </a:rPr>
              <a:t>@veteransmtc</a:t>
            </a: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EDA80B20-D1C0-C94A-82B4-F2708376A36A}"/>
              </a:ext>
            </a:extLst>
          </p:cNvPr>
          <p:cNvSpPr txBox="1"/>
          <p:nvPr/>
        </p:nvSpPr>
        <p:spPr>
          <a:xfrm>
            <a:off x="7866141" y="3122263"/>
            <a:ext cx="226445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hlinkClick r:id="rId11"/>
              </a:rPr>
              <a:t>@deptvetaffairs</a:t>
            </a: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hlinkClick r:id="rId12"/>
              </a:rPr>
              <a:t>@veteranshealth</a:t>
            </a: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96422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62590-61BC-7F4A-A9DA-6689AF55033A}"/>
              </a:ext>
            </a:extLst>
          </p:cNvPr>
          <p:cNvSpPr>
            <a:spLocks noGrp="1"/>
          </p:cNvSpPr>
          <p:nvPr>
            <p:ph type="title"/>
          </p:nvPr>
        </p:nvSpPr>
        <p:spPr/>
        <p:txBody>
          <a:bodyPr/>
          <a:lstStyle/>
          <a:p>
            <a:r>
              <a:rPr lang="en-US"/>
              <a:t>TRAIN Learning Network</a:t>
            </a:r>
          </a:p>
        </p:txBody>
      </p:sp>
      <p:sp>
        <p:nvSpPr>
          <p:cNvPr id="3" name="Content Placeholder 2">
            <a:extLst>
              <a:ext uri="{FF2B5EF4-FFF2-40B4-BE49-F238E27FC236}">
                <a16:creationId xmlns:a16="http://schemas.microsoft.com/office/drawing/2014/main" id="{60538055-D21C-744B-8F21-3E73FB1A43B3}"/>
              </a:ext>
            </a:extLst>
          </p:cNvPr>
          <p:cNvSpPr>
            <a:spLocks noGrp="1"/>
          </p:cNvSpPr>
          <p:nvPr>
            <p:ph sz="half" idx="1"/>
          </p:nvPr>
        </p:nvSpPr>
        <p:spPr>
          <a:xfrm>
            <a:off x="838200" y="1933575"/>
            <a:ext cx="5181600" cy="4055745"/>
          </a:xfrm>
        </p:spPr>
        <p:txBody>
          <a:bodyPr vert="horz" lIns="91440" tIns="45720" rIns="91440" bIns="45720" rtlCol="0" anchor="t">
            <a:normAutofit/>
          </a:bodyPr>
          <a:lstStyle/>
          <a:p>
            <a:r>
              <a:rPr lang="en-US">
                <a:solidFill>
                  <a:schemeClr val="tx1"/>
                </a:solidFill>
              </a:rPr>
              <a:t>TRAIN is a national learning network that provides quality training opportunities to over 1.8 million professionals who protect and improve the public's health. </a:t>
            </a:r>
          </a:p>
          <a:p>
            <a:r>
              <a:rPr lang="en-US">
                <a:solidFill>
                  <a:schemeClr val="tx1"/>
                </a:solidFill>
              </a:rPr>
              <a:t>Many of the trainings used for internal VA staff and clinicians are included on this public portal as an opportunity to train community providers. </a:t>
            </a:r>
            <a:endParaRPr lang="en-US">
              <a:solidFill>
                <a:schemeClr val="tx1"/>
              </a:solidFill>
              <a:cs typeface="Calibri"/>
            </a:endParaRPr>
          </a:p>
          <a:p>
            <a:r>
              <a:rPr lang="en-US">
                <a:solidFill>
                  <a:schemeClr val="tx1"/>
                </a:solidFill>
              </a:rPr>
              <a:t>The Suicide Prevention Program wants to ensure the high level of training provided to VA employees is also accessible to those assisting Veterans in their communities.</a:t>
            </a:r>
            <a:endParaRPr lang="en-US">
              <a:solidFill>
                <a:schemeClr val="tx1"/>
              </a:solidFill>
              <a:cs typeface="Calibri"/>
            </a:endParaRPr>
          </a:p>
        </p:txBody>
      </p:sp>
      <p:sp>
        <p:nvSpPr>
          <p:cNvPr id="4" name="Slide Number Placeholder 3">
            <a:extLst>
              <a:ext uri="{FF2B5EF4-FFF2-40B4-BE49-F238E27FC236}">
                <a16:creationId xmlns:a16="http://schemas.microsoft.com/office/drawing/2014/main" id="{9FF27F5C-B196-0C44-8224-353D5DAA3A4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CD12D91-5F71-FE4F-A594-B9667DC21877}" type="slidenum">
              <a:rPr kumimoji="0" lang="en-US" sz="1000" b="1" i="0" u="none" strike="noStrike" kern="1200" cap="none" spc="0" normalizeH="0" baseline="0" noProof="0" dirty="0" smtClean="0">
                <a:ln>
                  <a:noFill/>
                </a:ln>
                <a:solidFill>
                  <a:srgbClr val="00467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65</a:t>
            </a:fld>
            <a:endParaRPr kumimoji="0" lang="en-US" sz="1000" b="1" i="0" u="none" strike="noStrike" kern="1200" cap="none" spc="0" normalizeH="0" baseline="0" noProof="0">
              <a:ln>
                <a:noFill/>
              </a:ln>
              <a:solidFill>
                <a:srgbClr val="00467F"/>
              </a:solidFill>
              <a:effectLst/>
              <a:uLnTx/>
              <a:uFillTx/>
              <a:latin typeface="Calibri" panose="020F0502020204030204"/>
              <a:ea typeface="+mn-ea"/>
              <a:cs typeface="+mn-cs"/>
            </a:endParaRPr>
          </a:p>
        </p:txBody>
      </p:sp>
      <p:pic>
        <p:nvPicPr>
          <p:cNvPr id="1026" name="Picture 2" descr="Image result for VHA TRain logo transparent">
            <a:extLst>
              <a:ext uri="{FF2B5EF4-FFF2-40B4-BE49-F238E27FC236}">
                <a16:creationId xmlns:a16="http://schemas.microsoft.com/office/drawing/2014/main" id="{AAB304D2-B8FB-4306-8444-5878F606D9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4509" y="2343149"/>
            <a:ext cx="4509388" cy="2359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13311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069973-B100-40CE-A2C1-3DE8E986299F}"/>
              </a:ext>
            </a:extLst>
          </p:cNvPr>
          <p:cNvSpPr>
            <a:spLocks noGrp="1"/>
          </p:cNvSpPr>
          <p:nvPr>
            <p:ph idx="1"/>
          </p:nvPr>
        </p:nvSpPr>
        <p:spPr>
          <a:xfrm>
            <a:off x="-297610" y="1106139"/>
            <a:ext cx="12485295" cy="5037736"/>
          </a:xfrm>
        </p:spPr>
        <p:txBody>
          <a:bodyPr vert="horz" lIns="91440" tIns="45720" rIns="91440" bIns="45720" rtlCol="0" anchor="t">
            <a:noAutofit/>
          </a:bodyPr>
          <a:lstStyle/>
          <a:p>
            <a:pPr marL="742950" lvl="1" indent="-285750">
              <a:lnSpc>
                <a:spcPct val="100000"/>
              </a:lnSpc>
              <a:spcBef>
                <a:spcPts val="0"/>
              </a:spcBef>
            </a:pPr>
            <a:r>
              <a:rPr lang="en-US" sz="2000">
                <a:ea typeface="+mn-lt"/>
                <a:cs typeface="+mn-lt"/>
              </a:rPr>
              <a:t>Cerel J, Brown M, Maple M et al. How Many People Are Exposed to Suicide? Not Six. Suicide and Life-Threatening Behavior. 2018. doi:10.1111/sltb.12450</a:t>
            </a:r>
            <a:endParaRPr lang="en-US" sz="2000">
              <a:cs typeface="Calibri"/>
            </a:endParaRPr>
          </a:p>
          <a:p>
            <a:pPr marL="685800">
              <a:lnSpc>
                <a:spcPct val="100000"/>
              </a:lnSpc>
              <a:spcBef>
                <a:spcPts val="0"/>
              </a:spcBef>
            </a:pPr>
            <a:endParaRPr lang="en-US">
              <a:ea typeface="+mn-lt"/>
              <a:cs typeface="+mn-lt"/>
            </a:endParaRPr>
          </a:p>
          <a:p>
            <a:pPr marL="685800">
              <a:lnSpc>
                <a:spcPct val="100000"/>
              </a:lnSpc>
              <a:spcBef>
                <a:spcPts val="0"/>
              </a:spcBef>
            </a:pPr>
            <a:r>
              <a:rPr lang="en-US">
                <a:ea typeface="+mn-lt"/>
                <a:cs typeface="+mn-lt"/>
              </a:rPr>
              <a:t>CDC. Web-based Injury Statistics Query and Reporting System (WISQARS). (2020) Atlanta, GA: National Center for Injury Prevention and Control. Retrieved from: </a:t>
            </a:r>
            <a:r>
              <a:rPr lang="en-US" u="sng">
                <a:ea typeface="+mn-lt"/>
                <a:cs typeface="+mn-lt"/>
                <a:hlinkClick r:id="rId2"/>
              </a:rPr>
              <a:t>https://www.cdc.gov/injury/wisqars/index.html</a:t>
            </a:r>
            <a:endParaRPr lang="en-US">
              <a:ea typeface="+mn-lt"/>
              <a:cs typeface="+mn-lt"/>
            </a:endParaRPr>
          </a:p>
          <a:p>
            <a:pPr marL="457200" indent="0">
              <a:lnSpc>
                <a:spcPct val="100000"/>
              </a:lnSpc>
              <a:spcBef>
                <a:spcPts val="0"/>
              </a:spcBef>
              <a:buNone/>
            </a:pPr>
            <a:endParaRPr lang="en-US" u="sng">
              <a:ea typeface="+mn-lt"/>
              <a:cs typeface="+mn-lt"/>
            </a:endParaRPr>
          </a:p>
          <a:p>
            <a:pPr marL="685800">
              <a:lnSpc>
                <a:spcPct val="100000"/>
              </a:lnSpc>
              <a:spcBef>
                <a:spcPts val="0"/>
              </a:spcBef>
            </a:pPr>
            <a:r>
              <a:rPr lang="en-US">
                <a:ea typeface="+mn-lt"/>
                <a:cs typeface="+mn-lt"/>
              </a:rPr>
              <a:t>CDC. Violence Prevention Suicide Fast Fact: </a:t>
            </a:r>
            <a:r>
              <a:rPr lang="en-US">
                <a:ea typeface="+mn-lt"/>
                <a:cs typeface="+mn-lt"/>
                <a:hlinkClick r:id="rId3"/>
              </a:rPr>
              <a:t>https://www.cdc.gov/violenceprevention/suicide/fastfact.html</a:t>
            </a:r>
            <a:r>
              <a:rPr lang="en-US">
                <a:ea typeface="+mn-lt"/>
                <a:cs typeface="+mn-lt"/>
              </a:rPr>
              <a:t> </a:t>
            </a:r>
            <a:endParaRPr lang="en-US" u="sng">
              <a:ea typeface="+mn-lt"/>
              <a:cs typeface="+mn-lt"/>
            </a:endParaRPr>
          </a:p>
          <a:p>
            <a:pPr marL="685800">
              <a:lnSpc>
                <a:spcPct val="100000"/>
              </a:lnSpc>
              <a:spcBef>
                <a:spcPts val="0"/>
              </a:spcBef>
            </a:pPr>
            <a:endParaRPr lang="en-US">
              <a:ea typeface="+mn-lt"/>
              <a:cs typeface="+mn-lt"/>
            </a:endParaRPr>
          </a:p>
          <a:p>
            <a:pPr marL="685800">
              <a:lnSpc>
                <a:spcPct val="100000"/>
              </a:lnSpc>
              <a:spcBef>
                <a:spcPts val="0"/>
              </a:spcBef>
            </a:pPr>
            <a:r>
              <a:rPr lang="en-US">
                <a:ea typeface="+mn-lt"/>
                <a:cs typeface="+mn-lt"/>
              </a:rPr>
              <a:t>Clyne, W., White, S., &amp; McLachlan, S. (2012). Developing consensus-based policy solutions for medicines adherence for Europe: A Delphi study.</a:t>
            </a:r>
            <a:r>
              <a:rPr lang="en-US" i="1">
                <a:ea typeface="+mn-lt"/>
                <a:cs typeface="+mn-lt"/>
              </a:rPr>
              <a:t> BMC Health Services Research</a:t>
            </a:r>
            <a:r>
              <a:rPr lang="en-US">
                <a:ea typeface="+mn-lt"/>
                <a:cs typeface="+mn-lt"/>
              </a:rPr>
              <a:t>, 12(1), 425. </a:t>
            </a:r>
          </a:p>
          <a:p>
            <a:pPr marL="685800">
              <a:lnSpc>
                <a:spcPct val="100000"/>
              </a:lnSpc>
              <a:spcBef>
                <a:spcPts val="0"/>
              </a:spcBef>
            </a:pPr>
            <a:endParaRPr lang="en-US">
              <a:ea typeface="+mn-lt"/>
              <a:cs typeface="+mn-lt"/>
            </a:endParaRPr>
          </a:p>
          <a:p>
            <a:pPr marL="685800">
              <a:lnSpc>
                <a:spcPct val="100000"/>
              </a:lnSpc>
              <a:spcBef>
                <a:spcPts val="0"/>
              </a:spcBef>
            </a:pPr>
            <a:r>
              <a:rPr lang="en-US">
                <a:ea typeface="+mn-lt"/>
                <a:cs typeface="+mn-lt"/>
              </a:rPr>
              <a:t>Isaac, M., Elias, B., Katz, L. Y., Belik, S. L., Deane, F.P., Enns, M.W., &amp; Sareen, J. (2009). Gatekeeper training as a preventative intervention for suicide: A systematic review. </a:t>
            </a:r>
            <a:r>
              <a:rPr lang="en-US" i="1">
                <a:ea typeface="+mn-lt"/>
                <a:cs typeface="+mn-lt"/>
              </a:rPr>
              <a:t>The Canadian Journal of Psychiatry</a:t>
            </a:r>
            <a:r>
              <a:rPr lang="en-US">
                <a:ea typeface="+mn-lt"/>
                <a:cs typeface="+mn-lt"/>
              </a:rPr>
              <a:t>, 54(4), 260–268. </a:t>
            </a:r>
          </a:p>
          <a:p>
            <a:pPr marL="457200" indent="0">
              <a:lnSpc>
                <a:spcPct val="100000"/>
              </a:lnSpc>
              <a:spcBef>
                <a:spcPts val="0"/>
              </a:spcBef>
              <a:buNone/>
            </a:pPr>
            <a:endParaRPr lang="en-US">
              <a:cs typeface="Calibri" panose="020F0502020204030204"/>
            </a:endParaRPr>
          </a:p>
          <a:p>
            <a:pPr marL="685800">
              <a:lnSpc>
                <a:spcPct val="100000"/>
              </a:lnSpc>
              <a:spcBef>
                <a:spcPts val="0"/>
              </a:spcBef>
            </a:pPr>
            <a:r>
              <a:rPr lang="en-US">
                <a:ea typeface="+mn-lt"/>
                <a:cs typeface="+mn-lt"/>
              </a:rPr>
              <a:t>Knox, K. L., Pflanz, S., Talcott, G. W., Campise, R. L., Lavigne, J. E., Bajorska, A., Tu, X., &amp; Caine, E. D. (2010). The US Air Force suicide prevention program: Implications for public health policy.</a:t>
            </a:r>
            <a:r>
              <a:rPr lang="en-US" i="1">
                <a:ea typeface="+mn-lt"/>
                <a:cs typeface="+mn-lt"/>
              </a:rPr>
              <a:t> American Journal of Public Health</a:t>
            </a:r>
            <a:r>
              <a:rPr lang="en-US">
                <a:ea typeface="+mn-lt"/>
                <a:cs typeface="+mn-lt"/>
              </a:rPr>
              <a:t>, 100(12), 2457-2463.</a:t>
            </a:r>
            <a:endParaRPr lang="en-US">
              <a:cs typeface="Calibri" panose="020F0502020204030204"/>
            </a:endParaRPr>
          </a:p>
        </p:txBody>
      </p:sp>
      <p:sp>
        <p:nvSpPr>
          <p:cNvPr id="4" name="Slide Number Placeholder 3">
            <a:extLst>
              <a:ext uri="{FF2B5EF4-FFF2-40B4-BE49-F238E27FC236}">
                <a16:creationId xmlns:a16="http://schemas.microsoft.com/office/drawing/2014/main" id="{6F8AF41D-3E38-47F9-BD9F-04493BA6E8A0}"/>
              </a:ext>
            </a:extLst>
          </p:cNvPr>
          <p:cNvSpPr>
            <a:spLocks noGrp="1"/>
          </p:cNvSpPr>
          <p:nvPr>
            <p:ph type="sldNum" sz="quarter" idx="12"/>
          </p:nvPr>
        </p:nvSpPr>
        <p:spPr/>
        <p:txBody>
          <a:bodyPr/>
          <a:lstStyle/>
          <a:p>
            <a:fld id="{ACD12D91-5F71-FE4F-A594-B9667DC21877}" type="slidenum">
              <a:rPr lang="en-US" smtClean="0"/>
              <a:t>66</a:t>
            </a:fld>
            <a:endParaRPr lang="en-US"/>
          </a:p>
        </p:txBody>
      </p:sp>
      <p:sp>
        <p:nvSpPr>
          <p:cNvPr id="10" name="Title 1">
            <a:extLst>
              <a:ext uri="{FF2B5EF4-FFF2-40B4-BE49-F238E27FC236}">
                <a16:creationId xmlns:a16="http://schemas.microsoft.com/office/drawing/2014/main" id="{16A3491A-DA86-47DC-BFF9-D5BF780C4780}"/>
              </a:ext>
            </a:extLst>
          </p:cNvPr>
          <p:cNvSpPr txBox="1">
            <a:spLocks/>
          </p:cNvSpPr>
          <p:nvPr/>
        </p:nvSpPr>
        <p:spPr>
          <a:xfrm>
            <a:off x="248728" y="490143"/>
            <a:ext cx="10515600" cy="706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500" b="1" kern="1200">
                <a:solidFill>
                  <a:srgbClr val="00467F"/>
                </a:solidFill>
                <a:latin typeface="+mn-lt"/>
                <a:ea typeface="+mj-ea"/>
                <a:cs typeface="+mj-cs"/>
              </a:defRPr>
            </a:lvl1pPr>
          </a:lstStyle>
          <a:p>
            <a:r>
              <a:rPr lang="en-US">
                <a:cs typeface="Calibri"/>
              </a:rPr>
              <a:t>References</a:t>
            </a:r>
            <a:endParaRPr lang="en-US"/>
          </a:p>
        </p:txBody>
      </p:sp>
    </p:spTree>
    <p:extLst>
      <p:ext uri="{BB962C8B-B14F-4D97-AF65-F5344CB8AC3E}">
        <p14:creationId xmlns:p14="http://schemas.microsoft.com/office/powerpoint/2010/main" val="7383891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51544-6494-4596-854C-152B13A987AA}"/>
              </a:ext>
            </a:extLst>
          </p:cNvPr>
          <p:cNvSpPr>
            <a:spLocks noGrp="1"/>
          </p:cNvSpPr>
          <p:nvPr>
            <p:ph type="title"/>
          </p:nvPr>
        </p:nvSpPr>
        <p:spPr>
          <a:xfrm>
            <a:off x="248728" y="490143"/>
            <a:ext cx="10515600" cy="706200"/>
          </a:xfrm>
        </p:spPr>
        <p:txBody>
          <a:bodyPr/>
          <a:lstStyle/>
          <a:p>
            <a:r>
              <a:rPr lang="en-US">
                <a:cs typeface="Calibri"/>
              </a:rPr>
              <a:t>References</a:t>
            </a:r>
            <a:endParaRPr lang="en-US"/>
          </a:p>
        </p:txBody>
      </p:sp>
      <p:sp>
        <p:nvSpPr>
          <p:cNvPr id="3" name="Content Placeholder 2">
            <a:extLst>
              <a:ext uri="{FF2B5EF4-FFF2-40B4-BE49-F238E27FC236}">
                <a16:creationId xmlns:a16="http://schemas.microsoft.com/office/drawing/2014/main" id="{E4243EF0-995B-4869-BF58-51F0D380D7B0}"/>
              </a:ext>
            </a:extLst>
          </p:cNvPr>
          <p:cNvSpPr>
            <a:spLocks noGrp="1"/>
          </p:cNvSpPr>
          <p:nvPr>
            <p:ph idx="1"/>
          </p:nvPr>
        </p:nvSpPr>
        <p:spPr>
          <a:xfrm>
            <a:off x="4313" y="847346"/>
            <a:ext cx="12168996" cy="5095245"/>
          </a:xfrm>
        </p:spPr>
        <p:txBody>
          <a:bodyPr vert="horz" lIns="91440" tIns="45720" rIns="91440" bIns="45720" rtlCol="0" anchor="t">
            <a:noAutofit/>
          </a:bodyPr>
          <a:lstStyle/>
          <a:p>
            <a:pPr>
              <a:lnSpc>
                <a:spcPct val="100000"/>
              </a:lnSpc>
              <a:spcBef>
                <a:spcPts val="0"/>
              </a:spcBef>
            </a:pPr>
            <a:endParaRPr lang="en-US"/>
          </a:p>
          <a:p>
            <a:pPr>
              <a:lnSpc>
                <a:spcPct val="100000"/>
              </a:lnSpc>
              <a:spcBef>
                <a:spcPts val="0"/>
              </a:spcBef>
            </a:pPr>
            <a:r>
              <a:rPr lang="en-US">
                <a:ea typeface="+mn-lt"/>
                <a:cs typeface="+mn-lt"/>
              </a:rPr>
              <a:t>Knox, K. L., Litts, D. A., Talcott, G. W., Feig, J. C., &amp; Caine, E. D. (2003). Risk of suicide and related adverse outcomes after exposure to a suicide prevention </a:t>
            </a:r>
            <a:r>
              <a:rPr lang="en-US" dirty="0">
                <a:ea typeface="+mn-lt"/>
                <a:cs typeface="+mn-lt"/>
              </a:rPr>
              <a:t>program </a:t>
            </a:r>
            <a:r>
              <a:rPr lang="en-US">
                <a:ea typeface="+mn-lt"/>
                <a:cs typeface="+mn-lt"/>
              </a:rPr>
              <a:t>in the US Air Force: Cohort study. British Medical Journal, 327(7428), 1376. </a:t>
            </a:r>
            <a:r>
              <a:rPr lang="en-US" err="1">
                <a:ea typeface="+mn-lt"/>
                <a:cs typeface="+mn-lt"/>
              </a:rPr>
              <a:t>doi</a:t>
            </a:r>
            <a:r>
              <a:rPr lang="en-US">
                <a:ea typeface="+mn-lt"/>
                <a:cs typeface="+mn-lt"/>
              </a:rPr>
              <a:t>: 10.1136/bmj.327.7428.1376. </a:t>
            </a:r>
          </a:p>
          <a:p>
            <a:pPr>
              <a:lnSpc>
                <a:spcPct val="100000"/>
              </a:lnSpc>
              <a:spcBef>
                <a:spcPts val="0"/>
              </a:spcBef>
            </a:pPr>
            <a:endParaRPr lang="en-US">
              <a:ea typeface="+mn-lt"/>
              <a:cs typeface="+mn-lt"/>
            </a:endParaRPr>
          </a:p>
          <a:p>
            <a:pPr>
              <a:lnSpc>
                <a:spcPct val="100000"/>
              </a:lnSpc>
              <a:spcBef>
                <a:spcPts val="0"/>
              </a:spcBef>
            </a:pPr>
            <a:r>
              <a:rPr lang="en-US">
                <a:ea typeface="+mn-lt"/>
                <a:cs typeface="+mn-lt"/>
              </a:rPr>
              <a:t>Substance Abuse and Mental Health Services Administration. (2019) Key substance use and mental health indicators in the United States: Results from the 2018 National Survey on Drug Use and Health (HHS Publication No. PEP19-5068, NSDUH Series H-54). Rockville, MD: Center for Behavioral Health Statistics and Quality, Substance Abuse and Mental Health Services Administration. Retrieved from </a:t>
            </a:r>
            <a:r>
              <a:rPr lang="en-US" u="sng">
                <a:ea typeface="+mn-lt"/>
                <a:cs typeface="+mn-lt"/>
                <a:hlinkClick r:id="rId2"/>
              </a:rPr>
              <a:t>https://www.samhsa.gov/data/</a:t>
            </a:r>
            <a:r>
              <a:rPr lang="en-US">
                <a:ea typeface="+mn-lt"/>
                <a:cs typeface="+mn-lt"/>
              </a:rPr>
              <a:t> </a:t>
            </a:r>
            <a:endParaRPr lang="en-US">
              <a:cs typeface="Calibri"/>
            </a:endParaRPr>
          </a:p>
          <a:p>
            <a:pPr>
              <a:lnSpc>
                <a:spcPct val="100000"/>
              </a:lnSpc>
              <a:spcBef>
                <a:spcPts val="0"/>
              </a:spcBef>
            </a:pPr>
            <a:endParaRPr lang="en-US">
              <a:ea typeface="+mn-lt"/>
              <a:cs typeface="+mn-lt"/>
            </a:endParaRPr>
          </a:p>
          <a:p>
            <a:pPr>
              <a:lnSpc>
                <a:spcPct val="100000"/>
              </a:lnSpc>
              <a:spcBef>
                <a:spcPts val="0"/>
              </a:spcBef>
            </a:pPr>
            <a:r>
              <a:rPr lang="en-US" dirty="0">
                <a:ea typeface="+mn-lt"/>
                <a:cs typeface="+mn-lt"/>
              </a:rPr>
              <a:t>U.S. Department of Veterans Affairs Office of Mental Health and Suicide Prevention. (2021)  National Suicide Prevention Annual Report:  </a:t>
            </a:r>
            <a:r>
              <a:rPr lang="en-US" dirty="0">
                <a:ea typeface="+mn-lt"/>
                <a:cs typeface="+mn-lt"/>
                <a:hlinkClick r:id="rId3"/>
              </a:rPr>
              <a:t>2021 National Veteran Suicide Prevention Annual Report (va.gov)</a:t>
            </a:r>
          </a:p>
          <a:p>
            <a:pPr marL="0" indent="0">
              <a:lnSpc>
                <a:spcPct val="100000"/>
              </a:lnSpc>
              <a:spcBef>
                <a:spcPts val="0"/>
              </a:spcBef>
              <a:buNone/>
            </a:pPr>
            <a:endParaRPr lang="en-US" strike="sngStrike" dirty="0">
              <a:ea typeface="+mn-lt"/>
              <a:cs typeface="+mn-lt"/>
            </a:endParaRPr>
          </a:p>
          <a:p>
            <a:pPr>
              <a:lnSpc>
                <a:spcPct val="100000"/>
              </a:lnSpc>
              <a:spcBef>
                <a:spcPts val="0"/>
              </a:spcBef>
            </a:pPr>
            <a:endParaRPr lang="en-US"/>
          </a:p>
        </p:txBody>
      </p:sp>
      <p:sp>
        <p:nvSpPr>
          <p:cNvPr id="4" name="Slide Number Placeholder 3">
            <a:extLst>
              <a:ext uri="{FF2B5EF4-FFF2-40B4-BE49-F238E27FC236}">
                <a16:creationId xmlns:a16="http://schemas.microsoft.com/office/drawing/2014/main" id="{1544ADBD-0286-4F18-9FC0-2A6F51477A49}"/>
              </a:ext>
            </a:extLst>
          </p:cNvPr>
          <p:cNvSpPr>
            <a:spLocks noGrp="1"/>
          </p:cNvSpPr>
          <p:nvPr>
            <p:ph type="sldNum" sz="quarter" idx="12"/>
          </p:nvPr>
        </p:nvSpPr>
        <p:spPr/>
        <p:txBody>
          <a:bodyPr/>
          <a:lstStyle/>
          <a:p>
            <a:fld id="{ACD12D91-5F71-FE4F-A594-B9667DC21877}" type="slidenum">
              <a:rPr lang="en-US" smtClean="0"/>
              <a:t>67</a:t>
            </a:fld>
            <a:endParaRPr lang="en-US"/>
          </a:p>
        </p:txBody>
      </p:sp>
    </p:spTree>
    <p:extLst>
      <p:ext uri="{BB962C8B-B14F-4D97-AF65-F5344CB8AC3E}">
        <p14:creationId xmlns:p14="http://schemas.microsoft.com/office/powerpoint/2010/main" val="2020953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36869B-AE64-40AD-A4B4-3EEA255E3CBB}"/>
              </a:ext>
            </a:extLst>
          </p:cNvPr>
          <p:cNvSpPr>
            <a:spLocks noGrp="1"/>
          </p:cNvSpPr>
          <p:nvPr>
            <p:ph type="title"/>
          </p:nvPr>
        </p:nvSpPr>
        <p:spPr>
          <a:xfrm>
            <a:off x="133156" y="3429000"/>
            <a:ext cx="8377798" cy="1108999"/>
          </a:xfrm>
        </p:spPr>
        <p:txBody>
          <a:bodyPr>
            <a:normAutofit/>
          </a:bodyPr>
          <a:lstStyle/>
          <a:p>
            <a:r>
              <a:rPr lang="en-US">
                <a:cs typeface="Calibri"/>
              </a:rPr>
              <a:t>Suicide Prevention: Key Data</a:t>
            </a:r>
          </a:p>
        </p:txBody>
      </p:sp>
      <p:sp>
        <p:nvSpPr>
          <p:cNvPr id="4" name="Slide Number Placeholder 3">
            <a:extLst>
              <a:ext uri="{FF2B5EF4-FFF2-40B4-BE49-F238E27FC236}">
                <a16:creationId xmlns:a16="http://schemas.microsoft.com/office/drawing/2014/main" id="{19B7640E-EFA6-4786-97D9-6AC993EEDC3A}"/>
              </a:ext>
            </a:extLst>
          </p:cNvPr>
          <p:cNvSpPr>
            <a:spLocks noGrp="1"/>
          </p:cNvSpPr>
          <p:nvPr>
            <p:ph type="sldNum" sz="quarter" idx="12"/>
          </p:nvPr>
        </p:nvSpPr>
        <p:spPr/>
        <p:txBody>
          <a:bodyPr/>
          <a:lstStyle/>
          <a:p>
            <a:fld id="{ACD12D91-5F71-FE4F-A594-B9667DC21877}" type="slidenum">
              <a:rPr lang="en-US" smtClean="0"/>
              <a:t>7</a:t>
            </a:fld>
            <a:endParaRPr lang="en-US"/>
          </a:p>
        </p:txBody>
      </p:sp>
    </p:spTree>
    <p:extLst>
      <p:ext uri="{BB962C8B-B14F-4D97-AF65-F5344CB8AC3E}">
        <p14:creationId xmlns:p14="http://schemas.microsoft.com/office/powerpoint/2010/main" val="1039847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FF0BB2-9959-4C88-85DF-43CC8CA33A31}"/>
              </a:ext>
            </a:extLst>
          </p:cNvPr>
          <p:cNvSpPr>
            <a:spLocks noGrp="1"/>
          </p:cNvSpPr>
          <p:nvPr>
            <p:ph type="title"/>
          </p:nvPr>
        </p:nvSpPr>
        <p:spPr/>
        <p:txBody>
          <a:bodyPr/>
          <a:lstStyle/>
          <a:p>
            <a:pPr algn="ctr"/>
            <a:r>
              <a:rPr lang="en-US" dirty="0"/>
              <a:t>Veteran population in Michigan</a:t>
            </a:r>
          </a:p>
        </p:txBody>
      </p:sp>
      <p:pic>
        <p:nvPicPr>
          <p:cNvPr id="4" name="Content Placeholder 5">
            <a:extLst>
              <a:ext uri="{FF2B5EF4-FFF2-40B4-BE49-F238E27FC236}">
                <a16:creationId xmlns:a16="http://schemas.microsoft.com/office/drawing/2014/main" id="{912387FD-0726-43BE-8A84-0981105553FF}"/>
              </a:ext>
            </a:extLst>
          </p:cNvPr>
          <p:cNvPicPr>
            <a:picLocks noGrp="1" noChangeAspect="1"/>
          </p:cNvPicPr>
          <p:nvPr>
            <p:ph idx="1"/>
          </p:nvPr>
        </p:nvPicPr>
        <p:blipFill>
          <a:blip r:embed="rId3"/>
          <a:stretch>
            <a:fillRect/>
          </a:stretch>
        </p:blipFill>
        <p:spPr>
          <a:xfrm>
            <a:off x="838200" y="1695450"/>
            <a:ext cx="6408279" cy="3932238"/>
          </a:xfrm>
          <a:prstGeom prst="rect">
            <a:avLst/>
          </a:prstGeom>
        </p:spPr>
      </p:pic>
      <p:sp>
        <p:nvSpPr>
          <p:cNvPr id="6" name="TextBox 5">
            <a:extLst>
              <a:ext uri="{FF2B5EF4-FFF2-40B4-BE49-F238E27FC236}">
                <a16:creationId xmlns:a16="http://schemas.microsoft.com/office/drawing/2014/main" id="{DD1DF0DD-7076-4CF6-8A0F-1A41B0532E39}"/>
              </a:ext>
            </a:extLst>
          </p:cNvPr>
          <p:cNvSpPr txBox="1"/>
          <p:nvPr/>
        </p:nvSpPr>
        <p:spPr>
          <a:xfrm>
            <a:off x="254000" y="4311134"/>
            <a:ext cx="6096000" cy="369332"/>
          </a:xfrm>
          <a:prstGeom prst="rect">
            <a:avLst/>
          </a:prstGeom>
          <a:noFill/>
        </p:spPr>
        <p:txBody>
          <a:bodyPr wrap="square">
            <a:spAutoFit/>
          </a:bodyPr>
          <a:lstStyle/>
          <a:p>
            <a:pPr algn="ctr" defTabSz="685800">
              <a:defRPr/>
            </a:pPr>
            <a:r>
              <a:rPr lang="en-US" sz="1800" dirty="0">
                <a:ln w="0"/>
                <a:solidFill>
                  <a:prstClr val="white"/>
                </a:solidFill>
                <a:effectLst>
                  <a:outerShdw blurRad="38100" dist="19050" dir="2700000" algn="tl" rotWithShape="0">
                    <a:prstClr val="black">
                      <a:alpha val="40000"/>
                    </a:prstClr>
                  </a:outerShdw>
                </a:effectLst>
                <a:latin typeface="Tw Cen MT"/>
              </a:rPr>
              <a:t>Michigan</a:t>
            </a:r>
          </a:p>
        </p:txBody>
      </p:sp>
      <p:sp>
        <p:nvSpPr>
          <p:cNvPr id="8" name="TextBox 7">
            <a:extLst>
              <a:ext uri="{FF2B5EF4-FFF2-40B4-BE49-F238E27FC236}">
                <a16:creationId xmlns:a16="http://schemas.microsoft.com/office/drawing/2014/main" id="{E4A985CC-7E83-401C-9010-F366C9565C5C}"/>
              </a:ext>
            </a:extLst>
          </p:cNvPr>
          <p:cNvSpPr txBox="1"/>
          <p:nvPr/>
        </p:nvSpPr>
        <p:spPr>
          <a:xfrm>
            <a:off x="7454900" y="2445266"/>
            <a:ext cx="3302000" cy="1200329"/>
          </a:xfrm>
          <a:prstGeom prst="rect">
            <a:avLst/>
          </a:prstGeom>
          <a:noFill/>
        </p:spPr>
        <p:txBody>
          <a:bodyPr wrap="square">
            <a:spAutoFit/>
          </a:bodyPr>
          <a:lstStyle/>
          <a:p>
            <a:r>
              <a:rPr lang="en-US" sz="1800" dirty="0"/>
              <a:t>Michigan has one of the largest Veteran populations in the country, ranking 11</a:t>
            </a:r>
            <a:r>
              <a:rPr lang="en-US" sz="1800" baseline="30000" dirty="0"/>
              <a:t>th</a:t>
            </a:r>
            <a:r>
              <a:rPr lang="en-US" sz="1800" dirty="0"/>
              <a:t> in 2020 with over 567,000 Veterans</a:t>
            </a:r>
          </a:p>
        </p:txBody>
      </p:sp>
    </p:spTree>
    <p:extLst>
      <p:ext uri="{BB962C8B-B14F-4D97-AF65-F5344CB8AC3E}">
        <p14:creationId xmlns:p14="http://schemas.microsoft.com/office/powerpoint/2010/main" val="36184222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32380C-0C68-44FC-8261-340860462E1C}"/>
              </a:ext>
            </a:extLst>
          </p:cNvPr>
          <p:cNvSpPr>
            <a:spLocks noGrp="1"/>
          </p:cNvSpPr>
          <p:nvPr>
            <p:ph type="sldNum" sz="quarter" idx="12"/>
          </p:nvPr>
        </p:nvSpPr>
        <p:spPr/>
        <p:txBody>
          <a:bodyPr/>
          <a:lstStyle/>
          <a:p>
            <a:fld id="{ACD12D91-5F71-FE4F-A594-B9667DC21877}" type="slidenum">
              <a:rPr lang="en-US" smtClean="0"/>
              <a:t>9</a:t>
            </a:fld>
            <a:endParaRPr lang="en-US"/>
          </a:p>
        </p:txBody>
      </p:sp>
      <p:sp>
        <p:nvSpPr>
          <p:cNvPr id="4" name="TextBox 3">
            <a:extLst>
              <a:ext uri="{FF2B5EF4-FFF2-40B4-BE49-F238E27FC236}">
                <a16:creationId xmlns:a16="http://schemas.microsoft.com/office/drawing/2014/main" id="{595FE754-2CBB-4E33-AE5E-586150E582CB}"/>
              </a:ext>
            </a:extLst>
          </p:cNvPr>
          <p:cNvSpPr txBox="1"/>
          <p:nvPr/>
        </p:nvSpPr>
        <p:spPr>
          <a:xfrm>
            <a:off x="2095500" y="1828801"/>
            <a:ext cx="8432800" cy="2431435"/>
          </a:xfrm>
          <a:prstGeom prst="rect">
            <a:avLst/>
          </a:prstGeom>
          <a:noFill/>
        </p:spPr>
        <p:txBody>
          <a:bodyPr wrap="square">
            <a:spAutoFit/>
          </a:bodyPr>
          <a:lstStyle/>
          <a:p>
            <a:pPr algn="ctr"/>
            <a:r>
              <a:rPr lang="en-US" sz="2000" dirty="0">
                <a:highlight>
                  <a:srgbClr val="FFFF00"/>
                </a:highlight>
              </a:rPr>
              <a:t>251,418 total Michigan VHA enrollees in 2020</a:t>
            </a:r>
            <a:r>
              <a:rPr lang="en-US" sz="2000" dirty="0"/>
              <a:t>   (~ 16,729 women Veterans</a:t>
            </a:r>
            <a:r>
              <a:rPr lang="en-US" sz="1350" dirty="0"/>
              <a:t>)</a:t>
            </a:r>
          </a:p>
          <a:p>
            <a:pPr marL="557213" lvl="1" indent="-214313" algn="ctr">
              <a:buFont typeface="Arial" panose="020B0604020202020204" pitchFamily="34" charset="0"/>
              <a:buChar char="•"/>
            </a:pPr>
            <a:r>
              <a:rPr lang="en-US" sz="2000" dirty="0"/>
              <a:t>Ann Arbor- 60,260</a:t>
            </a:r>
          </a:p>
          <a:p>
            <a:pPr marL="557213" lvl="1" indent="-214313" algn="ctr">
              <a:buFont typeface="Arial" panose="020B0604020202020204" pitchFamily="34" charset="0"/>
              <a:buChar char="•"/>
            </a:pPr>
            <a:r>
              <a:rPr lang="en-US" sz="2000" dirty="0"/>
              <a:t>Battle Creek- 57,500</a:t>
            </a:r>
          </a:p>
          <a:p>
            <a:pPr marL="557213" lvl="1" indent="-214313" algn="ctr">
              <a:buFont typeface="Arial" panose="020B0604020202020204" pitchFamily="34" charset="0"/>
              <a:buChar char="•"/>
            </a:pPr>
            <a:r>
              <a:rPr lang="en-US" sz="2000" dirty="0"/>
              <a:t>Detroit – 65,534</a:t>
            </a:r>
          </a:p>
          <a:p>
            <a:pPr marL="557213" lvl="1" indent="-214313" algn="ctr">
              <a:buFont typeface="Arial" panose="020B0604020202020204" pitchFamily="34" charset="0"/>
              <a:buChar char="•"/>
            </a:pPr>
            <a:r>
              <a:rPr lang="en-US" sz="2000" dirty="0"/>
              <a:t>Saginaw – 43,387</a:t>
            </a:r>
          </a:p>
          <a:p>
            <a:pPr marL="557213" lvl="1" indent="-214313" algn="ctr">
              <a:buFont typeface="Arial" panose="020B0604020202020204" pitchFamily="34" charset="0"/>
              <a:buChar char="•"/>
            </a:pPr>
            <a:r>
              <a:rPr lang="en-US" sz="2000" dirty="0"/>
              <a:t>Iron Mt – 24,737</a:t>
            </a:r>
          </a:p>
          <a:p>
            <a:pPr algn="ctr"/>
            <a:r>
              <a:rPr lang="en-US" sz="3200" b="1" dirty="0"/>
              <a:t>~315,000 not connected to VHA </a:t>
            </a:r>
          </a:p>
        </p:txBody>
      </p:sp>
    </p:spTree>
    <p:extLst>
      <p:ext uri="{BB962C8B-B14F-4D97-AF65-F5344CB8AC3E}">
        <p14:creationId xmlns:p14="http://schemas.microsoft.com/office/powerpoint/2010/main" val="3249047133"/>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0_Office Theme">
  <a:themeElements>
    <a:clrScheme name="myVA">
      <a:dk1>
        <a:srgbClr val="000000"/>
      </a:dk1>
      <a:lt1>
        <a:sysClr val="window" lastClr="FFFFFF"/>
      </a:lt1>
      <a:dk2>
        <a:srgbClr val="003F72"/>
      </a:dk2>
      <a:lt2>
        <a:srgbClr val="EEECE1"/>
      </a:lt2>
      <a:accent1>
        <a:srgbClr val="C62630"/>
      </a:accent1>
      <a:accent2>
        <a:srgbClr val="0083BE"/>
      </a:accent2>
      <a:accent3>
        <a:srgbClr val="F3CF45"/>
      </a:accent3>
      <a:accent4>
        <a:srgbClr val="F7955B"/>
      </a:accent4>
      <a:accent5>
        <a:srgbClr val="839097"/>
      </a:accent5>
      <a:accent6>
        <a:srgbClr val="DCDDDE"/>
      </a:accent6>
      <a:hlink>
        <a:srgbClr val="C2B48F"/>
      </a:hlink>
      <a:folHlink>
        <a:srgbClr val="A3A86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ACE06306253054CA5C60CAEAA15B4F4" ma:contentTypeVersion="4" ma:contentTypeDescription="Create a new document." ma:contentTypeScope="" ma:versionID="5e39cb50619d5beb6c50dcd62d012369">
  <xsd:schema xmlns:xsd="http://www.w3.org/2001/XMLSchema" xmlns:xs="http://www.w3.org/2001/XMLSchema" xmlns:p="http://schemas.microsoft.com/office/2006/metadata/properties" xmlns:ns2="ffc3f79b-38d5-4f7a-aec3-c6236ffa1f01" xmlns:ns3="6513313a-3293-47dd-a3db-effdb36273bf" targetNamespace="http://schemas.microsoft.com/office/2006/metadata/properties" ma:root="true" ma:fieldsID="d959cdbb45e42818e00ce95c6c37a0cd" ns2:_="" ns3:_="">
    <xsd:import namespace="ffc3f79b-38d5-4f7a-aec3-c6236ffa1f01"/>
    <xsd:import namespace="6513313a-3293-47dd-a3db-effdb36273b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c3f79b-38d5-4f7a-aec3-c6236ffa1f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513313a-3293-47dd-a3db-effdb36273b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6513313a-3293-47dd-a3db-effdb36273bf">
      <UserInfo>
        <DisplayName>Hastings, Susan B.</DisplayName>
        <AccountId>25</AccountId>
        <AccountType/>
      </UserInfo>
      <UserInfo>
        <DisplayName>Fredritz, Kristi L. (VHACLE)</DisplayName>
        <AccountId>21</AccountId>
        <AccountType/>
      </UserInfo>
      <UserInfo>
        <DisplayName>Payne, Perry L.</DisplayName>
        <AccountId>26</AccountId>
        <AccountType/>
      </UserInfo>
      <UserInfo>
        <DisplayName>Brubaker, Christine (Cb)</DisplayName>
        <AccountId>22</AccountId>
        <AccountType/>
      </UserInfo>
      <UserInfo>
        <DisplayName>Basmenji, Maryam</DisplayName>
        <AccountId>20</AccountId>
        <AccountType/>
      </UserInfo>
      <UserInfo>
        <DisplayName>Atherton, Jessica M.</DisplayName>
        <AccountId>69</AccountId>
        <AccountType/>
      </UserInfo>
      <UserInfo>
        <DisplayName>Albert, Peter</DisplayName>
        <AccountId>151</AccountId>
        <AccountType/>
      </UserInfo>
    </SharedWithUsers>
  </documentManagement>
</p:properties>
</file>

<file path=customXml/itemProps1.xml><?xml version="1.0" encoding="utf-8"?>
<ds:datastoreItem xmlns:ds="http://schemas.openxmlformats.org/officeDocument/2006/customXml" ds:itemID="{61B810CD-0C48-46B9-A9BE-4B7056FD22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fc3f79b-38d5-4f7a-aec3-c6236ffa1f01"/>
    <ds:schemaRef ds:uri="6513313a-3293-47dd-a3db-effdb36273b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4F46FDC-1835-4BD3-AF89-813F71B6B8A4}">
  <ds:schemaRefs>
    <ds:schemaRef ds:uri="http://schemas.microsoft.com/sharepoint/v3/contenttype/forms"/>
  </ds:schemaRefs>
</ds:datastoreItem>
</file>

<file path=customXml/itemProps3.xml><?xml version="1.0" encoding="utf-8"?>
<ds:datastoreItem xmlns:ds="http://schemas.openxmlformats.org/officeDocument/2006/customXml" ds:itemID="{5EE7B3FD-2C62-4DEA-B5E9-974CB8527DF3}">
  <ds:schemaRefs>
    <ds:schemaRef ds:uri="http://purl.org/dc/elements/1.1/"/>
    <ds:schemaRef ds:uri="http://schemas.microsoft.com/office/infopath/2007/PartnerControls"/>
    <ds:schemaRef ds:uri="7f287b6d-9ab2-457b-9f58-f198da948a3d"/>
    <ds:schemaRef ds:uri="http://schemas.microsoft.com/office/2006/metadata/properties"/>
    <ds:schemaRef ds:uri="http://purl.org/dc/terms/"/>
    <ds:schemaRef ds:uri="http://schemas.microsoft.com/sharepoint/v3"/>
    <ds:schemaRef ds:uri="http://schemas.microsoft.com/office/2006/documentManagement/types"/>
    <ds:schemaRef ds:uri="http://schemas.openxmlformats.org/package/2006/metadata/core-properties"/>
    <ds:schemaRef ds:uri="b4e63a88-fa17-4b03-a0a6-4b1cd402f551"/>
    <ds:schemaRef ds:uri="http://www.w3.org/XML/1998/namespace"/>
    <ds:schemaRef ds:uri="http://purl.org/dc/dcmitype/"/>
    <ds:schemaRef ds:uri="6513313a-3293-47dd-a3db-effdb36273bf"/>
  </ds:schemaRefs>
</ds:datastoreItem>
</file>

<file path=docProps/app.xml><?xml version="1.0" encoding="utf-8"?>
<Properties xmlns="http://schemas.openxmlformats.org/officeDocument/2006/extended-properties" xmlns:vt="http://schemas.openxmlformats.org/officeDocument/2006/docPropsVTypes">
  <TotalTime>336</TotalTime>
  <Words>10224</Words>
  <Application>Microsoft Office PowerPoint</Application>
  <PresentationFormat>Widescreen</PresentationFormat>
  <Paragraphs>876</Paragraphs>
  <Slides>67</Slides>
  <Notes>44</Notes>
  <HiddenSlides>0</HiddenSlides>
  <MMClips>3</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67</vt:i4>
      </vt:variant>
    </vt:vector>
  </HeadingPairs>
  <TitlesOfParts>
    <vt:vector size="80" baseType="lpstr">
      <vt:lpstr>Arial</vt:lpstr>
      <vt:lpstr>Barlow Condensed SemiBold</vt:lpstr>
      <vt:lpstr>Barlow Medium</vt:lpstr>
      <vt:lpstr>Calibri</vt:lpstr>
      <vt:lpstr>Calibri Light</vt:lpstr>
      <vt:lpstr>Courier New</vt:lpstr>
      <vt:lpstr>Myriad Pro</vt:lpstr>
      <vt:lpstr>Symbol</vt:lpstr>
      <vt:lpstr>Tw Cen MT</vt:lpstr>
      <vt:lpstr>Tw Cen MT (Body)</vt:lpstr>
      <vt:lpstr>Wingdings</vt:lpstr>
      <vt:lpstr>1_Office Theme</vt:lpstr>
      <vt:lpstr>10_Office Theme</vt:lpstr>
      <vt:lpstr> Community Based Interventions for Eligibility and Suicide Prevention:  Community Engagement and Partnerships Program</vt:lpstr>
      <vt:lpstr>Overview</vt:lpstr>
      <vt:lpstr>Suicide Prevention: A Public Health Issue</vt:lpstr>
      <vt:lpstr>PowerPoint Presentation</vt:lpstr>
      <vt:lpstr>Suicide as a National Problem</vt:lpstr>
      <vt:lpstr>Veteran VHA Users Have Unique Experiences</vt:lpstr>
      <vt:lpstr>Suicide Prevention: Key Data</vt:lpstr>
      <vt:lpstr>Veteran population in Michigan</vt:lpstr>
      <vt:lpstr>PowerPoint Presentation</vt:lpstr>
      <vt:lpstr>2021 National Veteran Suicide Prevention Annual Report</vt:lpstr>
      <vt:lpstr>PowerPoint Presentation</vt:lpstr>
      <vt:lpstr>PowerPoint Presentation</vt:lpstr>
      <vt:lpstr>Veteran-Specific Age- and Sex-Adjusted Suicide Rates,  2001-2019</vt:lpstr>
      <vt:lpstr>PowerPoint Presentation</vt:lpstr>
      <vt:lpstr>PowerPoint Presentation</vt:lpstr>
      <vt:lpstr>Methods of suicide</vt:lpstr>
      <vt:lpstr>PowerPoint Presentation</vt:lpstr>
      <vt:lpstr>PowerPoint Presentation</vt:lpstr>
      <vt:lpstr>PowerPoint Presentation</vt:lpstr>
      <vt:lpstr>PowerPoint Presentation</vt:lpstr>
      <vt:lpstr>Time From Decision to Action &lt; 1 Hour</vt:lpstr>
      <vt:lpstr>The Do’s and Don’ts</vt:lpstr>
      <vt:lpstr>Anchors of Hope</vt:lpstr>
      <vt:lpstr>Suicide Prevention is Everyone’s Business</vt:lpstr>
      <vt:lpstr>VETERAN?</vt:lpstr>
      <vt:lpstr>Veteran Eligibility &amp; Enrollment</vt:lpstr>
      <vt:lpstr>How Can A Veteran Apply For Benefits?</vt:lpstr>
      <vt:lpstr>DOCUMENTS NEEDED TO APPLY FOR BENEFITS </vt:lpstr>
      <vt:lpstr>VHA ELIGIBILITY REQUIREMENTS </vt:lpstr>
      <vt:lpstr>DID YOU KNOW? </vt:lpstr>
      <vt:lpstr>HAVE QUESTIONS?</vt:lpstr>
      <vt:lpstr>Suicide Prevention 2.0 Public Health Strategy</vt:lpstr>
      <vt:lpstr>Public Health Strategy</vt:lpstr>
      <vt:lpstr>Suicide Prevention 2.0 Vision for the Distance:  Combining Community &amp; Clinical Interventions  </vt:lpstr>
      <vt:lpstr>Suicide Prevention 2.0  Community-Based Interventions for Suicide Prevention (CBI-SP)</vt:lpstr>
      <vt:lpstr>CDC’s Preventing Suicide Technical Package</vt:lpstr>
      <vt:lpstr>Focused Priority Areas Across CBI-SP Unifying Model </vt:lpstr>
      <vt:lpstr>Priority Areas &amp; CDC Strategies are Complementary</vt:lpstr>
      <vt:lpstr>Community-Based Interventions</vt:lpstr>
      <vt:lpstr>PowerPoint Presentation</vt:lpstr>
      <vt:lpstr>Together with Veterans</vt:lpstr>
      <vt:lpstr>Community Engagement and Partnerships Program</vt:lpstr>
      <vt:lpstr>Suicide Prevention Team Integration and Coordination</vt:lpstr>
      <vt:lpstr>Community Engagement and Partnership Coordinator (CEPC) Overview</vt:lpstr>
      <vt:lpstr>PowerPoint Presentation</vt:lpstr>
      <vt:lpstr>Partnerships Lead to Better Outcomes  </vt:lpstr>
      <vt:lpstr>Examples of Partnerships</vt:lpstr>
      <vt:lpstr>Effective Community-Based Suicide Prevention</vt:lpstr>
      <vt:lpstr>Community Engagement and Partnerships Program: Anticipated Outcomes</vt:lpstr>
      <vt:lpstr>Discussion &amp; Questions</vt:lpstr>
      <vt:lpstr>Thank You</vt:lpstr>
      <vt:lpstr>VHA Suicide Prevention Resources</vt:lpstr>
      <vt:lpstr>Free, Confidential Support 24/7/365</vt:lpstr>
      <vt:lpstr>Make the Connection</vt:lpstr>
      <vt:lpstr>VA SAVE Training</vt:lpstr>
      <vt:lpstr>Coaching into Care</vt:lpstr>
      <vt:lpstr>Be There Prevention Initiative </vt:lpstr>
      <vt:lpstr>Social Media Safety Toolkit </vt:lpstr>
      <vt:lpstr>Lethal Means Safety Toolkit</vt:lpstr>
      <vt:lpstr>PowerPoint Presentation</vt:lpstr>
      <vt:lpstr>From Science to Practice</vt:lpstr>
      <vt:lpstr>Together We Can</vt:lpstr>
      <vt:lpstr>Resources for Clinicians</vt:lpstr>
      <vt:lpstr>Stay Connected</vt:lpstr>
      <vt:lpstr>TRAIN Learning Network</vt:lpstr>
      <vt:lpstr>PowerPoint Presentation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CEPC Master Slide Deck (Audience Community) Final Cleared 4.28.21</dc:title>
  <dc:creator>Kearney, Lisa K.</dc:creator>
  <cp:lastModifiedBy>Witham, Gayle M</cp:lastModifiedBy>
  <cp:revision>196</cp:revision>
  <dcterms:created xsi:type="dcterms:W3CDTF">2020-01-31T21:45:34Z</dcterms:created>
  <dcterms:modified xsi:type="dcterms:W3CDTF">2022-03-24T18:07:20Z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0x0101004ACE06306253054CA5C60CAEAA15B4F4</vt:lpwstr>
  </property>
  <property fmtid="{D5CDD505-2E9C-101B-9397-08002B2CF9AE}" pid="3" name="PortalResource">
    <vt:lpwstr>Portal Resource</vt:lpwstr>
  </property>
</Properties>
</file>